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11" r:id="rId2"/>
    <p:sldId id="338" r:id="rId3"/>
    <p:sldId id="257" r:id="rId4"/>
    <p:sldId id="259" r:id="rId5"/>
    <p:sldId id="262" r:id="rId6"/>
    <p:sldId id="268" r:id="rId7"/>
    <p:sldId id="269" r:id="rId8"/>
    <p:sldId id="271" r:id="rId9"/>
    <p:sldId id="278" r:id="rId10"/>
    <p:sldId id="281" r:id="rId11"/>
    <p:sldId id="284" r:id="rId12"/>
    <p:sldId id="263" r:id="rId13"/>
    <p:sldId id="260" r:id="rId14"/>
    <p:sldId id="315" r:id="rId15"/>
    <p:sldId id="324" r:id="rId16"/>
    <p:sldId id="323" r:id="rId17"/>
    <p:sldId id="325" r:id="rId18"/>
    <p:sldId id="326" r:id="rId19"/>
    <p:sldId id="327" r:id="rId20"/>
    <p:sldId id="328" r:id="rId21"/>
    <p:sldId id="329" r:id="rId22"/>
    <p:sldId id="330" r:id="rId23"/>
    <p:sldId id="332" r:id="rId24"/>
    <p:sldId id="331" r:id="rId25"/>
    <p:sldId id="286" r:id="rId26"/>
    <p:sldId id="289" r:id="rId27"/>
    <p:sldId id="333" r:id="rId28"/>
    <p:sldId id="334" r:id="rId29"/>
    <p:sldId id="335" r:id="rId30"/>
    <p:sldId id="313" r:id="rId31"/>
    <p:sldId id="337" r:id="rId32"/>
    <p:sldId id="33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68" autoAdjust="0"/>
    <p:restoredTop sz="87072" autoAdjust="0"/>
  </p:normalViewPr>
  <p:slideViewPr>
    <p:cSldViewPr snapToGrid="0" snapToObjects="1">
      <p:cViewPr>
        <p:scale>
          <a:sx n="115" d="100"/>
          <a:sy n="115" d="100"/>
        </p:scale>
        <p:origin x="632" y="6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6C4754-DEEA-4656-82E7-3FD99E5C71BE}" type="doc">
      <dgm:prSet loTypeId="urn:microsoft.com/office/officeart/2005/8/layout/vList3#1" loCatId="picture" qsTypeId="urn:microsoft.com/office/officeart/2005/8/quickstyle/simple1" qsCatId="simple" csTypeId="urn:microsoft.com/office/officeart/2005/8/colors/colorful4" csCatId="colorful" phldr="1"/>
      <dgm:spPr/>
    </dgm:pt>
    <dgm:pt modelId="{9D33C00C-0E69-45D7-A6DA-3246929A83FE}">
      <dgm:prSet phldrT="[Text]"/>
      <dgm:spPr/>
      <dgm:t>
        <a:bodyPr/>
        <a:lstStyle/>
        <a:p>
          <a:r>
            <a:rPr lang="en-US" dirty="0" smtClean="0">
              <a:latin typeface="+mj-lt"/>
            </a:rPr>
            <a:t>Identifying Similarities and Differences</a:t>
          </a:r>
          <a:endParaRPr lang="en-US" dirty="0">
            <a:latin typeface="+mj-lt"/>
          </a:endParaRPr>
        </a:p>
      </dgm:t>
    </dgm:pt>
    <dgm:pt modelId="{4506E85A-0601-43FD-AEE0-0A75DA1A3CA3}" type="parTrans" cxnId="{B9A9CAAA-87F7-43BC-918C-F1E2F09B1072}">
      <dgm:prSet/>
      <dgm:spPr/>
      <dgm:t>
        <a:bodyPr/>
        <a:lstStyle/>
        <a:p>
          <a:endParaRPr lang="en-US">
            <a:latin typeface="+mj-lt"/>
          </a:endParaRPr>
        </a:p>
      </dgm:t>
    </dgm:pt>
    <dgm:pt modelId="{8735ABC7-B3F5-4E56-823C-A4C031434C5D}" type="sibTrans" cxnId="{B9A9CAAA-87F7-43BC-918C-F1E2F09B1072}">
      <dgm:prSet/>
      <dgm:spPr/>
      <dgm:t>
        <a:bodyPr/>
        <a:lstStyle/>
        <a:p>
          <a:endParaRPr lang="en-US">
            <a:latin typeface="+mj-lt"/>
          </a:endParaRPr>
        </a:p>
      </dgm:t>
    </dgm:pt>
    <dgm:pt modelId="{363153BE-FD80-47AB-BCC9-475381CA846B}">
      <dgm:prSet phldrT="[Text]"/>
      <dgm:spPr/>
      <dgm:t>
        <a:bodyPr/>
        <a:lstStyle/>
        <a:p>
          <a:r>
            <a:rPr lang="en-US" dirty="0" smtClean="0">
              <a:solidFill>
                <a:schemeClr val="bg1"/>
              </a:solidFill>
              <a:latin typeface="+mj-lt"/>
            </a:rPr>
            <a:t>Questions, Cues, and Advance Organizers</a:t>
          </a:r>
          <a:endParaRPr lang="en-US" dirty="0">
            <a:solidFill>
              <a:schemeClr val="bg1"/>
            </a:solidFill>
            <a:latin typeface="+mj-lt"/>
          </a:endParaRPr>
        </a:p>
      </dgm:t>
    </dgm:pt>
    <dgm:pt modelId="{4FF0D6BD-54B4-4CBD-96C4-0D5B3D520AC4}" type="parTrans" cxnId="{575970AB-EACA-45FD-A2C8-29F0A7C8B94E}">
      <dgm:prSet/>
      <dgm:spPr/>
      <dgm:t>
        <a:bodyPr/>
        <a:lstStyle/>
        <a:p>
          <a:endParaRPr lang="en-US">
            <a:latin typeface="+mj-lt"/>
          </a:endParaRPr>
        </a:p>
      </dgm:t>
    </dgm:pt>
    <dgm:pt modelId="{0347DF7E-8E53-4F07-97E3-9A54F4FE3B6A}" type="sibTrans" cxnId="{575970AB-EACA-45FD-A2C8-29F0A7C8B94E}">
      <dgm:prSet/>
      <dgm:spPr/>
      <dgm:t>
        <a:bodyPr/>
        <a:lstStyle/>
        <a:p>
          <a:endParaRPr lang="en-US">
            <a:latin typeface="+mj-lt"/>
          </a:endParaRPr>
        </a:p>
      </dgm:t>
    </dgm:pt>
    <dgm:pt modelId="{BBD048E6-8690-4617-9249-C322EC778FF0}">
      <dgm:prSet phldrT="[Text]"/>
      <dgm:spPr/>
      <dgm:t>
        <a:bodyPr/>
        <a:lstStyle/>
        <a:p>
          <a:r>
            <a:rPr lang="en-US" dirty="0" smtClean="0">
              <a:solidFill>
                <a:schemeClr val="bg1"/>
              </a:solidFill>
              <a:latin typeface="+mj-lt"/>
            </a:rPr>
            <a:t>Generating and Testing Hypotheses</a:t>
          </a:r>
          <a:endParaRPr lang="en-US" dirty="0">
            <a:solidFill>
              <a:schemeClr val="bg1"/>
            </a:solidFill>
            <a:latin typeface="+mj-lt"/>
          </a:endParaRPr>
        </a:p>
      </dgm:t>
    </dgm:pt>
    <dgm:pt modelId="{74B2AEE6-5EBD-403C-A664-D3517039B6B7}" type="parTrans" cxnId="{18F9C077-A3B9-4F5E-B008-2DD2AF6B7C34}">
      <dgm:prSet/>
      <dgm:spPr/>
      <dgm:t>
        <a:bodyPr/>
        <a:lstStyle/>
        <a:p>
          <a:endParaRPr lang="en-US">
            <a:latin typeface="+mj-lt"/>
          </a:endParaRPr>
        </a:p>
      </dgm:t>
    </dgm:pt>
    <dgm:pt modelId="{15E4E591-76C0-4CE7-AF2C-109798560C7C}" type="sibTrans" cxnId="{18F9C077-A3B9-4F5E-B008-2DD2AF6B7C34}">
      <dgm:prSet/>
      <dgm:spPr/>
      <dgm:t>
        <a:bodyPr/>
        <a:lstStyle/>
        <a:p>
          <a:endParaRPr lang="en-US">
            <a:latin typeface="+mj-lt"/>
          </a:endParaRPr>
        </a:p>
      </dgm:t>
    </dgm:pt>
    <dgm:pt modelId="{CD3FD754-9493-43D4-8EC1-A09B8A87DD2E}">
      <dgm:prSet phldrT="[Text]"/>
      <dgm:spPr/>
      <dgm:t>
        <a:bodyPr/>
        <a:lstStyle/>
        <a:p>
          <a:r>
            <a:rPr lang="en-US" dirty="0" smtClean="0">
              <a:solidFill>
                <a:schemeClr val="bg1"/>
              </a:solidFill>
              <a:latin typeface="+mj-lt"/>
            </a:rPr>
            <a:t>Setting Objectives and Providing Feedback</a:t>
          </a:r>
          <a:endParaRPr lang="en-US" dirty="0">
            <a:solidFill>
              <a:schemeClr val="bg1"/>
            </a:solidFill>
            <a:latin typeface="+mj-lt"/>
          </a:endParaRPr>
        </a:p>
      </dgm:t>
    </dgm:pt>
    <dgm:pt modelId="{35A08F14-3BC2-4D28-A316-217DCA139D17}" type="parTrans" cxnId="{B35AA506-0EBB-4588-AE21-C6C52C5E1718}">
      <dgm:prSet/>
      <dgm:spPr/>
      <dgm:t>
        <a:bodyPr/>
        <a:lstStyle/>
        <a:p>
          <a:endParaRPr lang="en-US">
            <a:latin typeface="+mj-lt"/>
          </a:endParaRPr>
        </a:p>
      </dgm:t>
    </dgm:pt>
    <dgm:pt modelId="{65A0FDD9-C141-4C0D-9907-E9F121EBC40E}" type="sibTrans" cxnId="{B35AA506-0EBB-4588-AE21-C6C52C5E1718}">
      <dgm:prSet/>
      <dgm:spPr/>
      <dgm:t>
        <a:bodyPr/>
        <a:lstStyle/>
        <a:p>
          <a:endParaRPr lang="en-US">
            <a:latin typeface="+mj-lt"/>
          </a:endParaRPr>
        </a:p>
      </dgm:t>
    </dgm:pt>
    <dgm:pt modelId="{57B97584-9EE9-492C-B65A-5EDC95DD79FB}">
      <dgm:prSet phldrT="[Text]"/>
      <dgm:spPr/>
      <dgm:t>
        <a:bodyPr/>
        <a:lstStyle/>
        <a:p>
          <a:r>
            <a:rPr lang="en-US" dirty="0" smtClean="0">
              <a:latin typeface="+mj-lt"/>
            </a:rPr>
            <a:t>Summarizing and Note Taking</a:t>
          </a:r>
          <a:endParaRPr lang="en-US" dirty="0">
            <a:latin typeface="+mj-lt"/>
          </a:endParaRPr>
        </a:p>
      </dgm:t>
    </dgm:pt>
    <dgm:pt modelId="{6CF10697-4117-4611-82FA-AA07490675FF}" type="parTrans" cxnId="{B426D3D6-C176-4831-88C7-D345DEB4191F}">
      <dgm:prSet/>
      <dgm:spPr/>
      <dgm:t>
        <a:bodyPr/>
        <a:lstStyle/>
        <a:p>
          <a:endParaRPr lang="en-US">
            <a:latin typeface="+mj-lt"/>
          </a:endParaRPr>
        </a:p>
      </dgm:t>
    </dgm:pt>
    <dgm:pt modelId="{5805F512-E526-43AB-8C81-949FF6BF8903}" type="sibTrans" cxnId="{B426D3D6-C176-4831-88C7-D345DEB4191F}">
      <dgm:prSet/>
      <dgm:spPr/>
      <dgm:t>
        <a:bodyPr/>
        <a:lstStyle/>
        <a:p>
          <a:endParaRPr lang="en-US">
            <a:latin typeface="+mj-lt"/>
          </a:endParaRPr>
        </a:p>
      </dgm:t>
    </dgm:pt>
    <dgm:pt modelId="{BEF1F357-1FFD-4D3F-A91D-C1C8E1EB53CF}">
      <dgm:prSet phldrT="[Text]"/>
      <dgm:spPr/>
      <dgm:t>
        <a:bodyPr/>
        <a:lstStyle/>
        <a:p>
          <a:r>
            <a:rPr lang="en-US" dirty="0" smtClean="0">
              <a:latin typeface="+mj-lt"/>
            </a:rPr>
            <a:t>Reinforcing Effort and Providing Recognition</a:t>
          </a:r>
          <a:endParaRPr lang="en-US" dirty="0">
            <a:latin typeface="+mj-lt"/>
          </a:endParaRPr>
        </a:p>
      </dgm:t>
    </dgm:pt>
    <dgm:pt modelId="{006E86FC-5FF3-493A-9B97-8D459C48A5AB}" type="parTrans" cxnId="{477D5839-0990-49EA-BACC-0C4A0440F557}">
      <dgm:prSet/>
      <dgm:spPr/>
      <dgm:t>
        <a:bodyPr/>
        <a:lstStyle/>
        <a:p>
          <a:endParaRPr lang="en-US">
            <a:latin typeface="+mj-lt"/>
          </a:endParaRPr>
        </a:p>
      </dgm:t>
    </dgm:pt>
    <dgm:pt modelId="{E4D3EA3D-6584-41F5-83A8-A5C98A87C6D1}" type="sibTrans" cxnId="{477D5839-0990-49EA-BACC-0C4A0440F557}">
      <dgm:prSet/>
      <dgm:spPr/>
      <dgm:t>
        <a:bodyPr/>
        <a:lstStyle/>
        <a:p>
          <a:endParaRPr lang="en-US">
            <a:latin typeface="+mj-lt"/>
          </a:endParaRPr>
        </a:p>
      </dgm:t>
    </dgm:pt>
    <dgm:pt modelId="{29009C22-9F14-461B-AC08-94160BE36650}">
      <dgm:prSet phldrT="[Text]"/>
      <dgm:spPr/>
      <dgm:t>
        <a:bodyPr/>
        <a:lstStyle/>
        <a:p>
          <a:r>
            <a:rPr lang="en-US" dirty="0" smtClean="0">
              <a:latin typeface="+mj-lt"/>
            </a:rPr>
            <a:t>Cooperative Learning</a:t>
          </a:r>
          <a:endParaRPr lang="en-US" dirty="0">
            <a:latin typeface="+mj-lt"/>
          </a:endParaRPr>
        </a:p>
      </dgm:t>
    </dgm:pt>
    <dgm:pt modelId="{72F880E1-CF06-43BE-80E4-AA357994D055}" type="parTrans" cxnId="{5EF91D55-7E73-472C-8B65-B4C5FB281BDC}">
      <dgm:prSet/>
      <dgm:spPr/>
      <dgm:t>
        <a:bodyPr/>
        <a:lstStyle/>
        <a:p>
          <a:endParaRPr lang="en-US">
            <a:latin typeface="+mj-lt"/>
          </a:endParaRPr>
        </a:p>
      </dgm:t>
    </dgm:pt>
    <dgm:pt modelId="{BD1DC144-22D1-4707-9FCF-B565BEDC927A}" type="sibTrans" cxnId="{5EF91D55-7E73-472C-8B65-B4C5FB281BDC}">
      <dgm:prSet/>
      <dgm:spPr/>
      <dgm:t>
        <a:bodyPr/>
        <a:lstStyle/>
        <a:p>
          <a:endParaRPr lang="en-US">
            <a:latin typeface="+mj-lt"/>
          </a:endParaRPr>
        </a:p>
      </dgm:t>
    </dgm:pt>
    <dgm:pt modelId="{DB577280-62B9-4829-91E6-6CD15880491C}">
      <dgm:prSet phldrT="[Text]"/>
      <dgm:spPr/>
      <dgm:t>
        <a:bodyPr/>
        <a:lstStyle/>
        <a:p>
          <a:r>
            <a:rPr lang="en-US" dirty="0" smtClean="0">
              <a:latin typeface="+mj-lt"/>
            </a:rPr>
            <a:t>Homework and Practice</a:t>
          </a:r>
          <a:endParaRPr lang="en-US" dirty="0">
            <a:latin typeface="+mj-lt"/>
          </a:endParaRPr>
        </a:p>
      </dgm:t>
    </dgm:pt>
    <dgm:pt modelId="{DB01A610-5F67-49CE-85C8-EDC321DD7840}" type="parTrans" cxnId="{62C7F1D0-9CAA-4272-A3DA-ECEE8930703F}">
      <dgm:prSet/>
      <dgm:spPr/>
      <dgm:t>
        <a:bodyPr/>
        <a:lstStyle/>
        <a:p>
          <a:endParaRPr lang="en-US">
            <a:latin typeface="+mj-lt"/>
          </a:endParaRPr>
        </a:p>
      </dgm:t>
    </dgm:pt>
    <dgm:pt modelId="{30799362-1E08-4342-BC9F-2ED80BFA51F5}" type="sibTrans" cxnId="{62C7F1D0-9CAA-4272-A3DA-ECEE8930703F}">
      <dgm:prSet/>
      <dgm:spPr/>
      <dgm:t>
        <a:bodyPr/>
        <a:lstStyle/>
        <a:p>
          <a:endParaRPr lang="en-US">
            <a:latin typeface="+mj-lt"/>
          </a:endParaRPr>
        </a:p>
      </dgm:t>
    </dgm:pt>
    <dgm:pt modelId="{D31F7E14-8E1C-4BF9-BA6F-29048F721529}">
      <dgm:prSet phldrT="[Text]"/>
      <dgm:spPr/>
      <dgm:t>
        <a:bodyPr/>
        <a:lstStyle/>
        <a:p>
          <a:r>
            <a:rPr lang="en-US" dirty="0" smtClean="0">
              <a:latin typeface="+mj-lt"/>
            </a:rPr>
            <a:t>Linguistic and Nonlinguistic Representations</a:t>
          </a:r>
          <a:endParaRPr lang="en-US" dirty="0">
            <a:latin typeface="+mj-lt"/>
          </a:endParaRPr>
        </a:p>
      </dgm:t>
    </dgm:pt>
    <dgm:pt modelId="{197CDB81-9BC7-451D-889C-43A6605CE209}" type="parTrans" cxnId="{D8AA3C9D-74D6-48FF-A356-E432BC279795}">
      <dgm:prSet/>
      <dgm:spPr/>
      <dgm:t>
        <a:bodyPr/>
        <a:lstStyle/>
        <a:p>
          <a:endParaRPr lang="en-US">
            <a:latin typeface="+mj-lt"/>
          </a:endParaRPr>
        </a:p>
      </dgm:t>
    </dgm:pt>
    <dgm:pt modelId="{BD04BA2C-F173-4E76-925B-DFA68A9DC9B4}" type="sibTrans" cxnId="{D8AA3C9D-74D6-48FF-A356-E432BC279795}">
      <dgm:prSet/>
      <dgm:spPr/>
      <dgm:t>
        <a:bodyPr/>
        <a:lstStyle/>
        <a:p>
          <a:endParaRPr lang="en-US">
            <a:latin typeface="+mj-lt"/>
          </a:endParaRPr>
        </a:p>
      </dgm:t>
    </dgm:pt>
    <dgm:pt modelId="{48C03BE1-DA26-4FE2-93DB-5F69FA839F50}" type="pres">
      <dgm:prSet presAssocID="{BC6C4754-DEEA-4656-82E7-3FD99E5C71BE}" presName="linearFlow" presStyleCnt="0">
        <dgm:presLayoutVars>
          <dgm:dir/>
          <dgm:resizeHandles val="exact"/>
        </dgm:presLayoutVars>
      </dgm:prSet>
      <dgm:spPr/>
    </dgm:pt>
    <dgm:pt modelId="{C06E3F06-71BA-4231-8AB9-A16D84FBFF94}" type="pres">
      <dgm:prSet presAssocID="{9D33C00C-0E69-45D7-A6DA-3246929A83FE}" presName="composite" presStyleCnt="0"/>
      <dgm:spPr/>
    </dgm:pt>
    <dgm:pt modelId="{D19DE4F9-45A4-47A6-BB8E-A7D1F2D20B80}" type="pres">
      <dgm:prSet presAssocID="{9D33C00C-0E69-45D7-A6DA-3246929A83FE}" presName="imgShp" presStyleLbl="fgImgPlace1" presStyleIdx="0" presStyleCnt="9"/>
      <dgm:spPr/>
    </dgm:pt>
    <dgm:pt modelId="{5D1BAB9C-80B0-4A20-9924-5EEF5B94CF69}" type="pres">
      <dgm:prSet presAssocID="{9D33C00C-0E69-45D7-A6DA-3246929A83FE}" presName="txShp" presStyleLbl="node1" presStyleIdx="0" presStyleCnt="9">
        <dgm:presLayoutVars>
          <dgm:bulletEnabled val="1"/>
        </dgm:presLayoutVars>
      </dgm:prSet>
      <dgm:spPr/>
      <dgm:t>
        <a:bodyPr/>
        <a:lstStyle/>
        <a:p>
          <a:endParaRPr lang="en-US"/>
        </a:p>
      </dgm:t>
    </dgm:pt>
    <dgm:pt modelId="{95D115AF-38A2-4787-9D0B-45116050970A}" type="pres">
      <dgm:prSet presAssocID="{8735ABC7-B3F5-4E56-823C-A4C031434C5D}" presName="spacing" presStyleCnt="0"/>
      <dgm:spPr/>
    </dgm:pt>
    <dgm:pt modelId="{4FD663FD-5D7D-4E9C-B531-4EC1A2C94849}" type="pres">
      <dgm:prSet presAssocID="{57B97584-9EE9-492C-B65A-5EDC95DD79FB}" presName="composite" presStyleCnt="0"/>
      <dgm:spPr/>
    </dgm:pt>
    <dgm:pt modelId="{056CBF39-7F05-47D6-A0B0-152B7BFA3536}" type="pres">
      <dgm:prSet presAssocID="{57B97584-9EE9-492C-B65A-5EDC95DD79FB}" presName="imgShp" presStyleLbl="fgImgPlace1" presStyleIdx="1" presStyleCnt="9"/>
      <dgm:spPr/>
    </dgm:pt>
    <dgm:pt modelId="{25AB51D5-5F86-4497-A83F-A92B4BB9555D}" type="pres">
      <dgm:prSet presAssocID="{57B97584-9EE9-492C-B65A-5EDC95DD79FB}" presName="txShp" presStyleLbl="node1" presStyleIdx="1" presStyleCnt="9" custLinFactNeighborX="-38" custLinFactNeighborY="8759">
        <dgm:presLayoutVars>
          <dgm:bulletEnabled val="1"/>
        </dgm:presLayoutVars>
      </dgm:prSet>
      <dgm:spPr/>
      <dgm:t>
        <a:bodyPr/>
        <a:lstStyle/>
        <a:p>
          <a:endParaRPr lang="en-US"/>
        </a:p>
      </dgm:t>
    </dgm:pt>
    <dgm:pt modelId="{58BEA362-66D1-4481-B9BD-A18FC5B02CD0}" type="pres">
      <dgm:prSet presAssocID="{5805F512-E526-43AB-8C81-949FF6BF8903}" presName="spacing" presStyleCnt="0"/>
      <dgm:spPr/>
    </dgm:pt>
    <dgm:pt modelId="{F6A20D77-914D-44AE-9A1C-A24AA0AEF351}" type="pres">
      <dgm:prSet presAssocID="{BEF1F357-1FFD-4D3F-A91D-C1C8E1EB53CF}" presName="composite" presStyleCnt="0"/>
      <dgm:spPr/>
    </dgm:pt>
    <dgm:pt modelId="{E36F7CAD-1954-4633-B77D-08FAA5A1AFC6}" type="pres">
      <dgm:prSet presAssocID="{BEF1F357-1FFD-4D3F-A91D-C1C8E1EB53CF}" presName="imgShp" presStyleLbl="fgImgPlace1" presStyleIdx="2" presStyleCnt="9"/>
      <dgm:spPr/>
    </dgm:pt>
    <dgm:pt modelId="{D6F3B8DF-28B9-4B83-A9C1-D23B4F42D206}" type="pres">
      <dgm:prSet presAssocID="{BEF1F357-1FFD-4D3F-A91D-C1C8E1EB53CF}" presName="txShp" presStyleLbl="node1" presStyleIdx="2" presStyleCnt="9">
        <dgm:presLayoutVars>
          <dgm:bulletEnabled val="1"/>
        </dgm:presLayoutVars>
      </dgm:prSet>
      <dgm:spPr/>
      <dgm:t>
        <a:bodyPr/>
        <a:lstStyle/>
        <a:p>
          <a:endParaRPr lang="en-US"/>
        </a:p>
      </dgm:t>
    </dgm:pt>
    <dgm:pt modelId="{33C58A51-8DA0-40F5-AE7B-C27C0838ABC9}" type="pres">
      <dgm:prSet presAssocID="{E4D3EA3D-6584-41F5-83A8-A5C98A87C6D1}" presName="spacing" presStyleCnt="0"/>
      <dgm:spPr/>
    </dgm:pt>
    <dgm:pt modelId="{96F29AE2-7D8E-4149-AA8C-6AB55A7F02F5}" type="pres">
      <dgm:prSet presAssocID="{DB577280-62B9-4829-91E6-6CD15880491C}" presName="composite" presStyleCnt="0"/>
      <dgm:spPr/>
    </dgm:pt>
    <dgm:pt modelId="{FC7259C6-EFD4-4D68-9DAB-B3BC2AB11109}" type="pres">
      <dgm:prSet presAssocID="{DB577280-62B9-4829-91E6-6CD15880491C}" presName="imgShp" presStyleLbl="fgImgPlace1" presStyleIdx="3" presStyleCnt="9"/>
      <dgm:spPr/>
    </dgm:pt>
    <dgm:pt modelId="{1E9C5B24-B715-4CEE-AD41-7FB159A1AA05}" type="pres">
      <dgm:prSet presAssocID="{DB577280-62B9-4829-91E6-6CD15880491C}" presName="txShp" presStyleLbl="node1" presStyleIdx="3" presStyleCnt="9">
        <dgm:presLayoutVars>
          <dgm:bulletEnabled val="1"/>
        </dgm:presLayoutVars>
      </dgm:prSet>
      <dgm:spPr/>
      <dgm:t>
        <a:bodyPr/>
        <a:lstStyle/>
        <a:p>
          <a:endParaRPr lang="en-US"/>
        </a:p>
      </dgm:t>
    </dgm:pt>
    <dgm:pt modelId="{885A86DC-9344-426C-9AD5-990FF42B0443}" type="pres">
      <dgm:prSet presAssocID="{30799362-1E08-4342-BC9F-2ED80BFA51F5}" presName="spacing" presStyleCnt="0"/>
      <dgm:spPr/>
    </dgm:pt>
    <dgm:pt modelId="{73B9A818-1C8C-4FB1-94E8-5A667CB0AFFF}" type="pres">
      <dgm:prSet presAssocID="{D31F7E14-8E1C-4BF9-BA6F-29048F721529}" presName="composite" presStyleCnt="0"/>
      <dgm:spPr/>
    </dgm:pt>
    <dgm:pt modelId="{A4F001C0-690E-4619-9399-8B99FFF747B9}" type="pres">
      <dgm:prSet presAssocID="{D31F7E14-8E1C-4BF9-BA6F-29048F721529}" presName="imgShp" presStyleLbl="fgImgPlace1" presStyleIdx="4" presStyleCnt="9"/>
      <dgm:spPr/>
    </dgm:pt>
    <dgm:pt modelId="{740E7B1E-C31B-4F55-8467-834C7AD7B9D4}" type="pres">
      <dgm:prSet presAssocID="{D31F7E14-8E1C-4BF9-BA6F-29048F721529}" presName="txShp" presStyleLbl="node1" presStyleIdx="4" presStyleCnt="9">
        <dgm:presLayoutVars>
          <dgm:bulletEnabled val="1"/>
        </dgm:presLayoutVars>
      </dgm:prSet>
      <dgm:spPr/>
      <dgm:t>
        <a:bodyPr/>
        <a:lstStyle/>
        <a:p>
          <a:endParaRPr lang="en-US"/>
        </a:p>
      </dgm:t>
    </dgm:pt>
    <dgm:pt modelId="{08E45F70-82DE-4D20-85AA-69A3002CAC17}" type="pres">
      <dgm:prSet presAssocID="{BD04BA2C-F173-4E76-925B-DFA68A9DC9B4}" presName="spacing" presStyleCnt="0"/>
      <dgm:spPr/>
    </dgm:pt>
    <dgm:pt modelId="{ACE9775D-C3F2-4E85-80D1-2860A3BAFA20}" type="pres">
      <dgm:prSet presAssocID="{29009C22-9F14-461B-AC08-94160BE36650}" presName="composite" presStyleCnt="0"/>
      <dgm:spPr/>
    </dgm:pt>
    <dgm:pt modelId="{58907473-04E1-4251-BD7D-7A71C9084AE1}" type="pres">
      <dgm:prSet presAssocID="{29009C22-9F14-461B-AC08-94160BE36650}" presName="imgShp" presStyleLbl="fgImgPlace1" presStyleIdx="5" presStyleCnt="9"/>
      <dgm:spPr/>
    </dgm:pt>
    <dgm:pt modelId="{0FA9368C-043D-494A-A176-B5117F7DAD9A}" type="pres">
      <dgm:prSet presAssocID="{29009C22-9F14-461B-AC08-94160BE36650}" presName="txShp" presStyleLbl="node1" presStyleIdx="5" presStyleCnt="9">
        <dgm:presLayoutVars>
          <dgm:bulletEnabled val="1"/>
        </dgm:presLayoutVars>
      </dgm:prSet>
      <dgm:spPr/>
      <dgm:t>
        <a:bodyPr/>
        <a:lstStyle/>
        <a:p>
          <a:endParaRPr lang="en-US"/>
        </a:p>
      </dgm:t>
    </dgm:pt>
    <dgm:pt modelId="{74D365B3-6BE8-42D3-A98B-72824D55C026}" type="pres">
      <dgm:prSet presAssocID="{BD1DC144-22D1-4707-9FCF-B565BEDC927A}" presName="spacing" presStyleCnt="0"/>
      <dgm:spPr/>
    </dgm:pt>
    <dgm:pt modelId="{30897585-D31D-429E-8DFF-7B43F22307A8}" type="pres">
      <dgm:prSet presAssocID="{CD3FD754-9493-43D4-8EC1-A09B8A87DD2E}" presName="composite" presStyleCnt="0"/>
      <dgm:spPr/>
    </dgm:pt>
    <dgm:pt modelId="{3361CA9D-EBE9-454C-8295-4AF4C5D881BC}" type="pres">
      <dgm:prSet presAssocID="{CD3FD754-9493-43D4-8EC1-A09B8A87DD2E}" presName="imgShp" presStyleLbl="fgImgPlace1" presStyleIdx="6" presStyleCnt="9"/>
      <dgm:spPr/>
    </dgm:pt>
    <dgm:pt modelId="{A0AF0549-596E-4CE4-9F78-D30AAE67A9D3}" type="pres">
      <dgm:prSet presAssocID="{CD3FD754-9493-43D4-8EC1-A09B8A87DD2E}" presName="txShp" presStyleLbl="node1" presStyleIdx="6" presStyleCnt="9">
        <dgm:presLayoutVars>
          <dgm:bulletEnabled val="1"/>
        </dgm:presLayoutVars>
      </dgm:prSet>
      <dgm:spPr/>
      <dgm:t>
        <a:bodyPr/>
        <a:lstStyle/>
        <a:p>
          <a:endParaRPr lang="en-US"/>
        </a:p>
      </dgm:t>
    </dgm:pt>
    <dgm:pt modelId="{560D5AFA-B55F-463C-BB72-36744C12A098}" type="pres">
      <dgm:prSet presAssocID="{65A0FDD9-C141-4C0D-9907-E9F121EBC40E}" presName="spacing" presStyleCnt="0"/>
      <dgm:spPr/>
    </dgm:pt>
    <dgm:pt modelId="{0CA2FA25-0C7B-4B57-AD56-EA4DA57385AD}" type="pres">
      <dgm:prSet presAssocID="{BBD048E6-8690-4617-9249-C322EC778FF0}" presName="composite" presStyleCnt="0"/>
      <dgm:spPr/>
    </dgm:pt>
    <dgm:pt modelId="{FEE28D25-370A-4119-911C-90C754FB126B}" type="pres">
      <dgm:prSet presAssocID="{BBD048E6-8690-4617-9249-C322EC778FF0}" presName="imgShp" presStyleLbl="fgImgPlace1" presStyleIdx="7" presStyleCnt="9"/>
      <dgm:spPr/>
    </dgm:pt>
    <dgm:pt modelId="{624ADCC8-7F38-47E9-B43B-654DD1DAD45A}" type="pres">
      <dgm:prSet presAssocID="{BBD048E6-8690-4617-9249-C322EC778FF0}" presName="txShp" presStyleLbl="node1" presStyleIdx="7" presStyleCnt="9">
        <dgm:presLayoutVars>
          <dgm:bulletEnabled val="1"/>
        </dgm:presLayoutVars>
      </dgm:prSet>
      <dgm:spPr/>
      <dgm:t>
        <a:bodyPr/>
        <a:lstStyle/>
        <a:p>
          <a:endParaRPr lang="en-US"/>
        </a:p>
      </dgm:t>
    </dgm:pt>
    <dgm:pt modelId="{9969A341-CBD6-4744-9EFC-3F4CC370D75A}" type="pres">
      <dgm:prSet presAssocID="{15E4E591-76C0-4CE7-AF2C-109798560C7C}" presName="spacing" presStyleCnt="0"/>
      <dgm:spPr/>
    </dgm:pt>
    <dgm:pt modelId="{C34A6F15-6AA8-449B-9CA2-AE7E0330E2D8}" type="pres">
      <dgm:prSet presAssocID="{363153BE-FD80-47AB-BCC9-475381CA846B}" presName="composite" presStyleCnt="0"/>
      <dgm:spPr/>
    </dgm:pt>
    <dgm:pt modelId="{B058E213-513E-482B-98D5-AF9AF423DEE5}" type="pres">
      <dgm:prSet presAssocID="{363153BE-FD80-47AB-BCC9-475381CA846B}" presName="imgShp" presStyleLbl="fgImgPlace1" presStyleIdx="8" presStyleCnt="9"/>
      <dgm:spPr/>
    </dgm:pt>
    <dgm:pt modelId="{F38AFEB7-10BD-4C5A-B747-3963857A1C5E}" type="pres">
      <dgm:prSet presAssocID="{363153BE-FD80-47AB-BCC9-475381CA846B}" presName="txShp" presStyleLbl="node1" presStyleIdx="8" presStyleCnt="9">
        <dgm:presLayoutVars>
          <dgm:bulletEnabled val="1"/>
        </dgm:presLayoutVars>
      </dgm:prSet>
      <dgm:spPr/>
      <dgm:t>
        <a:bodyPr/>
        <a:lstStyle/>
        <a:p>
          <a:endParaRPr lang="en-US"/>
        </a:p>
      </dgm:t>
    </dgm:pt>
  </dgm:ptLst>
  <dgm:cxnLst>
    <dgm:cxn modelId="{B9A9CAAA-87F7-43BC-918C-F1E2F09B1072}" srcId="{BC6C4754-DEEA-4656-82E7-3FD99E5C71BE}" destId="{9D33C00C-0E69-45D7-A6DA-3246929A83FE}" srcOrd="0" destOrd="0" parTransId="{4506E85A-0601-43FD-AEE0-0A75DA1A3CA3}" sibTransId="{8735ABC7-B3F5-4E56-823C-A4C031434C5D}"/>
    <dgm:cxn modelId="{3730377B-A335-E546-BA0C-B4281DFBB86F}" type="presOf" srcId="{CD3FD754-9493-43D4-8EC1-A09B8A87DD2E}" destId="{A0AF0549-596E-4CE4-9F78-D30AAE67A9D3}" srcOrd="0" destOrd="0" presId="urn:microsoft.com/office/officeart/2005/8/layout/vList3#1"/>
    <dgm:cxn modelId="{B35AA506-0EBB-4588-AE21-C6C52C5E1718}" srcId="{BC6C4754-DEEA-4656-82E7-3FD99E5C71BE}" destId="{CD3FD754-9493-43D4-8EC1-A09B8A87DD2E}" srcOrd="6" destOrd="0" parTransId="{35A08F14-3BC2-4D28-A316-217DCA139D17}" sibTransId="{65A0FDD9-C141-4C0D-9907-E9F121EBC40E}"/>
    <dgm:cxn modelId="{E5E03B38-1307-234B-B3A1-D4BF50F604EE}" type="presOf" srcId="{D31F7E14-8E1C-4BF9-BA6F-29048F721529}" destId="{740E7B1E-C31B-4F55-8467-834C7AD7B9D4}" srcOrd="0" destOrd="0" presId="urn:microsoft.com/office/officeart/2005/8/layout/vList3#1"/>
    <dgm:cxn modelId="{5EF91D55-7E73-472C-8B65-B4C5FB281BDC}" srcId="{BC6C4754-DEEA-4656-82E7-3FD99E5C71BE}" destId="{29009C22-9F14-461B-AC08-94160BE36650}" srcOrd="5" destOrd="0" parTransId="{72F880E1-CF06-43BE-80E4-AA357994D055}" sibTransId="{BD1DC144-22D1-4707-9FCF-B565BEDC927A}"/>
    <dgm:cxn modelId="{575970AB-EACA-45FD-A2C8-29F0A7C8B94E}" srcId="{BC6C4754-DEEA-4656-82E7-3FD99E5C71BE}" destId="{363153BE-FD80-47AB-BCC9-475381CA846B}" srcOrd="8" destOrd="0" parTransId="{4FF0D6BD-54B4-4CBD-96C4-0D5B3D520AC4}" sibTransId="{0347DF7E-8E53-4F07-97E3-9A54F4FE3B6A}"/>
    <dgm:cxn modelId="{18F9C077-A3B9-4F5E-B008-2DD2AF6B7C34}" srcId="{BC6C4754-DEEA-4656-82E7-3FD99E5C71BE}" destId="{BBD048E6-8690-4617-9249-C322EC778FF0}" srcOrd="7" destOrd="0" parTransId="{74B2AEE6-5EBD-403C-A664-D3517039B6B7}" sibTransId="{15E4E591-76C0-4CE7-AF2C-109798560C7C}"/>
    <dgm:cxn modelId="{39818451-33B7-9748-97AB-32C114BABE37}" type="presOf" srcId="{BBD048E6-8690-4617-9249-C322EC778FF0}" destId="{624ADCC8-7F38-47E9-B43B-654DD1DAD45A}" srcOrd="0" destOrd="0" presId="urn:microsoft.com/office/officeart/2005/8/layout/vList3#1"/>
    <dgm:cxn modelId="{06D6FBE1-D2B4-3440-BA16-EE4069A01907}" type="presOf" srcId="{9D33C00C-0E69-45D7-A6DA-3246929A83FE}" destId="{5D1BAB9C-80B0-4A20-9924-5EEF5B94CF69}" srcOrd="0" destOrd="0" presId="urn:microsoft.com/office/officeart/2005/8/layout/vList3#1"/>
    <dgm:cxn modelId="{D8AA3C9D-74D6-48FF-A356-E432BC279795}" srcId="{BC6C4754-DEEA-4656-82E7-3FD99E5C71BE}" destId="{D31F7E14-8E1C-4BF9-BA6F-29048F721529}" srcOrd="4" destOrd="0" parTransId="{197CDB81-9BC7-451D-889C-43A6605CE209}" sibTransId="{BD04BA2C-F173-4E76-925B-DFA68A9DC9B4}"/>
    <dgm:cxn modelId="{62C7F1D0-9CAA-4272-A3DA-ECEE8930703F}" srcId="{BC6C4754-DEEA-4656-82E7-3FD99E5C71BE}" destId="{DB577280-62B9-4829-91E6-6CD15880491C}" srcOrd="3" destOrd="0" parTransId="{DB01A610-5F67-49CE-85C8-EDC321DD7840}" sibTransId="{30799362-1E08-4342-BC9F-2ED80BFA51F5}"/>
    <dgm:cxn modelId="{477D5839-0990-49EA-BACC-0C4A0440F557}" srcId="{BC6C4754-DEEA-4656-82E7-3FD99E5C71BE}" destId="{BEF1F357-1FFD-4D3F-A91D-C1C8E1EB53CF}" srcOrd="2" destOrd="0" parTransId="{006E86FC-5FF3-493A-9B97-8D459C48A5AB}" sibTransId="{E4D3EA3D-6584-41F5-83A8-A5C98A87C6D1}"/>
    <dgm:cxn modelId="{B426D3D6-C176-4831-88C7-D345DEB4191F}" srcId="{BC6C4754-DEEA-4656-82E7-3FD99E5C71BE}" destId="{57B97584-9EE9-492C-B65A-5EDC95DD79FB}" srcOrd="1" destOrd="0" parTransId="{6CF10697-4117-4611-82FA-AA07490675FF}" sibTransId="{5805F512-E526-43AB-8C81-949FF6BF8903}"/>
    <dgm:cxn modelId="{08DCDE9B-1EA0-C947-BA94-D8623E3A5B81}" type="presOf" srcId="{DB577280-62B9-4829-91E6-6CD15880491C}" destId="{1E9C5B24-B715-4CEE-AD41-7FB159A1AA05}" srcOrd="0" destOrd="0" presId="urn:microsoft.com/office/officeart/2005/8/layout/vList3#1"/>
    <dgm:cxn modelId="{48330CE6-D85A-7349-ADF3-31923AB5ED48}" type="presOf" srcId="{57B97584-9EE9-492C-B65A-5EDC95DD79FB}" destId="{25AB51D5-5F86-4497-A83F-A92B4BB9555D}" srcOrd="0" destOrd="0" presId="urn:microsoft.com/office/officeart/2005/8/layout/vList3#1"/>
    <dgm:cxn modelId="{01475673-3CD9-D442-828B-531C2CA67D82}" type="presOf" srcId="{BC6C4754-DEEA-4656-82E7-3FD99E5C71BE}" destId="{48C03BE1-DA26-4FE2-93DB-5F69FA839F50}" srcOrd="0" destOrd="0" presId="urn:microsoft.com/office/officeart/2005/8/layout/vList3#1"/>
    <dgm:cxn modelId="{C66C61FA-C415-004D-A386-F4520D197043}" type="presOf" srcId="{29009C22-9F14-461B-AC08-94160BE36650}" destId="{0FA9368C-043D-494A-A176-B5117F7DAD9A}" srcOrd="0" destOrd="0" presId="urn:microsoft.com/office/officeart/2005/8/layout/vList3#1"/>
    <dgm:cxn modelId="{F2AA007F-3FF7-E144-899C-B0FE8E542051}" type="presOf" srcId="{363153BE-FD80-47AB-BCC9-475381CA846B}" destId="{F38AFEB7-10BD-4C5A-B747-3963857A1C5E}" srcOrd="0" destOrd="0" presId="urn:microsoft.com/office/officeart/2005/8/layout/vList3#1"/>
    <dgm:cxn modelId="{97A4E088-2D45-0848-9FCB-12F778CEEC62}" type="presOf" srcId="{BEF1F357-1FFD-4D3F-A91D-C1C8E1EB53CF}" destId="{D6F3B8DF-28B9-4B83-A9C1-D23B4F42D206}" srcOrd="0" destOrd="0" presId="urn:microsoft.com/office/officeart/2005/8/layout/vList3#1"/>
    <dgm:cxn modelId="{2972955B-FDF3-584D-BBA2-7B56E18E7B7A}" type="presParOf" srcId="{48C03BE1-DA26-4FE2-93DB-5F69FA839F50}" destId="{C06E3F06-71BA-4231-8AB9-A16D84FBFF94}" srcOrd="0" destOrd="0" presId="urn:microsoft.com/office/officeart/2005/8/layout/vList3#1"/>
    <dgm:cxn modelId="{CE554EAD-5627-7042-B80E-F6B581FCD9E9}" type="presParOf" srcId="{C06E3F06-71BA-4231-8AB9-A16D84FBFF94}" destId="{D19DE4F9-45A4-47A6-BB8E-A7D1F2D20B80}" srcOrd="0" destOrd="0" presId="urn:microsoft.com/office/officeart/2005/8/layout/vList3#1"/>
    <dgm:cxn modelId="{D8787118-35E8-9148-BE89-2A0E1D032104}" type="presParOf" srcId="{C06E3F06-71BA-4231-8AB9-A16D84FBFF94}" destId="{5D1BAB9C-80B0-4A20-9924-5EEF5B94CF69}" srcOrd="1" destOrd="0" presId="urn:microsoft.com/office/officeart/2005/8/layout/vList3#1"/>
    <dgm:cxn modelId="{685C7C31-B696-274C-86F7-8810188EF543}" type="presParOf" srcId="{48C03BE1-DA26-4FE2-93DB-5F69FA839F50}" destId="{95D115AF-38A2-4787-9D0B-45116050970A}" srcOrd="1" destOrd="0" presId="urn:microsoft.com/office/officeart/2005/8/layout/vList3#1"/>
    <dgm:cxn modelId="{B997BB78-1A73-3242-A14E-F151934FDD44}" type="presParOf" srcId="{48C03BE1-DA26-4FE2-93DB-5F69FA839F50}" destId="{4FD663FD-5D7D-4E9C-B531-4EC1A2C94849}" srcOrd="2" destOrd="0" presId="urn:microsoft.com/office/officeart/2005/8/layout/vList3#1"/>
    <dgm:cxn modelId="{E71EABD7-02F4-9D4F-B9C7-2F6C47B600FE}" type="presParOf" srcId="{4FD663FD-5D7D-4E9C-B531-4EC1A2C94849}" destId="{056CBF39-7F05-47D6-A0B0-152B7BFA3536}" srcOrd="0" destOrd="0" presId="urn:microsoft.com/office/officeart/2005/8/layout/vList3#1"/>
    <dgm:cxn modelId="{FB93E6FC-395E-2F42-8F20-A5DAA809C2B3}" type="presParOf" srcId="{4FD663FD-5D7D-4E9C-B531-4EC1A2C94849}" destId="{25AB51D5-5F86-4497-A83F-A92B4BB9555D}" srcOrd="1" destOrd="0" presId="urn:microsoft.com/office/officeart/2005/8/layout/vList3#1"/>
    <dgm:cxn modelId="{76F8C958-D786-534D-9F37-A2242C6D0EE9}" type="presParOf" srcId="{48C03BE1-DA26-4FE2-93DB-5F69FA839F50}" destId="{58BEA362-66D1-4481-B9BD-A18FC5B02CD0}" srcOrd="3" destOrd="0" presId="urn:microsoft.com/office/officeart/2005/8/layout/vList3#1"/>
    <dgm:cxn modelId="{C25F79D6-C989-1441-9077-CE909B80B6C6}" type="presParOf" srcId="{48C03BE1-DA26-4FE2-93DB-5F69FA839F50}" destId="{F6A20D77-914D-44AE-9A1C-A24AA0AEF351}" srcOrd="4" destOrd="0" presId="urn:microsoft.com/office/officeart/2005/8/layout/vList3#1"/>
    <dgm:cxn modelId="{DD5A733D-2C50-A54A-890D-81C2006700F7}" type="presParOf" srcId="{F6A20D77-914D-44AE-9A1C-A24AA0AEF351}" destId="{E36F7CAD-1954-4633-B77D-08FAA5A1AFC6}" srcOrd="0" destOrd="0" presId="urn:microsoft.com/office/officeart/2005/8/layout/vList3#1"/>
    <dgm:cxn modelId="{0F64472E-AE95-384F-845A-CC04E601B074}" type="presParOf" srcId="{F6A20D77-914D-44AE-9A1C-A24AA0AEF351}" destId="{D6F3B8DF-28B9-4B83-A9C1-D23B4F42D206}" srcOrd="1" destOrd="0" presId="urn:microsoft.com/office/officeart/2005/8/layout/vList3#1"/>
    <dgm:cxn modelId="{11D7F385-FF81-EA4C-BEE8-6193EFD22A0D}" type="presParOf" srcId="{48C03BE1-DA26-4FE2-93DB-5F69FA839F50}" destId="{33C58A51-8DA0-40F5-AE7B-C27C0838ABC9}" srcOrd="5" destOrd="0" presId="urn:microsoft.com/office/officeart/2005/8/layout/vList3#1"/>
    <dgm:cxn modelId="{274723EC-5399-7E4E-9297-634FBABB5E69}" type="presParOf" srcId="{48C03BE1-DA26-4FE2-93DB-5F69FA839F50}" destId="{96F29AE2-7D8E-4149-AA8C-6AB55A7F02F5}" srcOrd="6" destOrd="0" presId="urn:microsoft.com/office/officeart/2005/8/layout/vList3#1"/>
    <dgm:cxn modelId="{E90C154C-179B-5A45-B67A-222AF0C18D41}" type="presParOf" srcId="{96F29AE2-7D8E-4149-AA8C-6AB55A7F02F5}" destId="{FC7259C6-EFD4-4D68-9DAB-B3BC2AB11109}" srcOrd="0" destOrd="0" presId="urn:microsoft.com/office/officeart/2005/8/layout/vList3#1"/>
    <dgm:cxn modelId="{FCDEBDCE-1C41-C347-8F86-D410B47E5A27}" type="presParOf" srcId="{96F29AE2-7D8E-4149-AA8C-6AB55A7F02F5}" destId="{1E9C5B24-B715-4CEE-AD41-7FB159A1AA05}" srcOrd="1" destOrd="0" presId="urn:microsoft.com/office/officeart/2005/8/layout/vList3#1"/>
    <dgm:cxn modelId="{3730DFDE-2691-8C44-94E9-95A92440CF98}" type="presParOf" srcId="{48C03BE1-DA26-4FE2-93DB-5F69FA839F50}" destId="{885A86DC-9344-426C-9AD5-990FF42B0443}" srcOrd="7" destOrd="0" presId="urn:microsoft.com/office/officeart/2005/8/layout/vList3#1"/>
    <dgm:cxn modelId="{0895C4E9-844B-974A-8712-BBA7790DADFF}" type="presParOf" srcId="{48C03BE1-DA26-4FE2-93DB-5F69FA839F50}" destId="{73B9A818-1C8C-4FB1-94E8-5A667CB0AFFF}" srcOrd="8" destOrd="0" presId="urn:microsoft.com/office/officeart/2005/8/layout/vList3#1"/>
    <dgm:cxn modelId="{500DE3F8-A708-FC43-A1A8-7345BC543082}" type="presParOf" srcId="{73B9A818-1C8C-4FB1-94E8-5A667CB0AFFF}" destId="{A4F001C0-690E-4619-9399-8B99FFF747B9}" srcOrd="0" destOrd="0" presId="urn:microsoft.com/office/officeart/2005/8/layout/vList3#1"/>
    <dgm:cxn modelId="{D3F12BBA-82CF-0844-B18F-9C87E9EFF5D4}" type="presParOf" srcId="{73B9A818-1C8C-4FB1-94E8-5A667CB0AFFF}" destId="{740E7B1E-C31B-4F55-8467-834C7AD7B9D4}" srcOrd="1" destOrd="0" presId="urn:microsoft.com/office/officeart/2005/8/layout/vList3#1"/>
    <dgm:cxn modelId="{75B15629-6502-DC41-85E0-951BD456B67B}" type="presParOf" srcId="{48C03BE1-DA26-4FE2-93DB-5F69FA839F50}" destId="{08E45F70-82DE-4D20-85AA-69A3002CAC17}" srcOrd="9" destOrd="0" presId="urn:microsoft.com/office/officeart/2005/8/layout/vList3#1"/>
    <dgm:cxn modelId="{0D20E58C-CE1C-4249-9B77-F1497BE11784}" type="presParOf" srcId="{48C03BE1-DA26-4FE2-93DB-5F69FA839F50}" destId="{ACE9775D-C3F2-4E85-80D1-2860A3BAFA20}" srcOrd="10" destOrd="0" presId="urn:microsoft.com/office/officeart/2005/8/layout/vList3#1"/>
    <dgm:cxn modelId="{9A13A82E-8210-4346-9027-8B9EBE98FEA5}" type="presParOf" srcId="{ACE9775D-C3F2-4E85-80D1-2860A3BAFA20}" destId="{58907473-04E1-4251-BD7D-7A71C9084AE1}" srcOrd="0" destOrd="0" presId="urn:microsoft.com/office/officeart/2005/8/layout/vList3#1"/>
    <dgm:cxn modelId="{2DBE6497-9D81-9C42-A023-3E7A4E526A87}" type="presParOf" srcId="{ACE9775D-C3F2-4E85-80D1-2860A3BAFA20}" destId="{0FA9368C-043D-494A-A176-B5117F7DAD9A}" srcOrd="1" destOrd="0" presId="urn:microsoft.com/office/officeart/2005/8/layout/vList3#1"/>
    <dgm:cxn modelId="{98460FDD-5A62-BC4B-8113-BA782F0C7B44}" type="presParOf" srcId="{48C03BE1-DA26-4FE2-93DB-5F69FA839F50}" destId="{74D365B3-6BE8-42D3-A98B-72824D55C026}" srcOrd="11" destOrd="0" presId="urn:microsoft.com/office/officeart/2005/8/layout/vList3#1"/>
    <dgm:cxn modelId="{532A1C97-77A9-C542-BC7D-077E3283430F}" type="presParOf" srcId="{48C03BE1-DA26-4FE2-93DB-5F69FA839F50}" destId="{30897585-D31D-429E-8DFF-7B43F22307A8}" srcOrd="12" destOrd="0" presId="urn:microsoft.com/office/officeart/2005/8/layout/vList3#1"/>
    <dgm:cxn modelId="{105311F6-544D-A74C-9E10-23C9766B7865}" type="presParOf" srcId="{30897585-D31D-429E-8DFF-7B43F22307A8}" destId="{3361CA9D-EBE9-454C-8295-4AF4C5D881BC}" srcOrd="0" destOrd="0" presId="urn:microsoft.com/office/officeart/2005/8/layout/vList3#1"/>
    <dgm:cxn modelId="{77F756DE-C7C5-0C43-BA16-0E7EED948011}" type="presParOf" srcId="{30897585-D31D-429E-8DFF-7B43F22307A8}" destId="{A0AF0549-596E-4CE4-9F78-D30AAE67A9D3}" srcOrd="1" destOrd="0" presId="urn:microsoft.com/office/officeart/2005/8/layout/vList3#1"/>
    <dgm:cxn modelId="{9C1EA517-D35E-AD4E-9490-7B4779212BCC}" type="presParOf" srcId="{48C03BE1-DA26-4FE2-93DB-5F69FA839F50}" destId="{560D5AFA-B55F-463C-BB72-36744C12A098}" srcOrd="13" destOrd="0" presId="urn:microsoft.com/office/officeart/2005/8/layout/vList3#1"/>
    <dgm:cxn modelId="{5CDCC02F-EBDF-2248-9DF2-7DB9B4C7B81B}" type="presParOf" srcId="{48C03BE1-DA26-4FE2-93DB-5F69FA839F50}" destId="{0CA2FA25-0C7B-4B57-AD56-EA4DA57385AD}" srcOrd="14" destOrd="0" presId="urn:microsoft.com/office/officeart/2005/8/layout/vList3#1"/>
    <dgm:cxn modelId="{BF24B007-0E70-D949-A050-69E5DC5C2B2D}" type="presParOf" srcId="{0CA2FA25-0C7B-4B57-AD56-EA4DA57385AD}" destId="{FEE28D25-370A-4119-911C-90C754FB126B}" srcOrd="0" destOrd="0" presId="urn:microsoft.com/office/officeart/2005/8/layout/vList3#1"/>
    <dgm:cxn modelId="{EC0F7439-D029-FF4D-B1A3-FC1D8AF2802B}" type="presParOf" srcId="{0CA2FA25-0C7B-4B57-AD56-EA4DA57385AD}" destId="{624ADCC8-7F38-47E9-B43B-654DD1DAD45A}" srcOrd="1" destOrd="0" presId="urn:microsoft.com/office/officeart/2005/8/layout/vList3#1"/>
    <dgm:cxn modelId="{F0F3DFAF-F740-7B48-AD63-60E7CF99CC54}" type="presParOf" srcId="{48C03BE1-DA26-4FE2-93DB-5F69FA839F50}" destId="{9969A341-CBD6-4744-9EFC-3F4CC370D75A}" srcOrd="15" destOrd="0" presId="urn:microsoft.com/office/officeart/2005/8/layout/vList3#1"/>
    <dgm:cxn modelId="{4495DE28-0B18-4543-B3B1-FDFE258D1C7B}" type="presParOf" srcId="{48C03BE1-DA26-4FE2-93DB-5F69FA839F50}" destId="{C34A6F15-6AA8-449B-9CA2-AE7E0330E2D8}" srcOrd="16" destOrd="0" presId="urn:microsoft.com/office/officeart/2005/8/layout/vList3#1"/>
    <dgm:cxn modelId="{423BBE55-390F-3E4F-A951-B7D1D055D2B1}" type="presParOf" srcId="{C34A6F15-6AA8-449B-9CA2-AE7E0330E2D8}" destId="{B058E213-513E-482B-98D5-AF9AF423DEE5}" srcOrd="0" destOrd="0" presId="urn:microsoft.com/office/officeart/2005/8/layout/vList3#1"/>
    <dgm:cxn modelId="{AC5C7F78-A823-1543-9076-06DB4688FE6F}" type="presParOf" srcId="{C34A6F15-6AA8-449B-9CA2-AE7E0330E2D8}" destId="{F38AFEB7-10BD-4C5A-B747-3963857A1C5E}" srcOrd="1" destOrd="0" presId="urn:microsoft.com/office/officeart/2005/8/layout/vList3#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BAB9C-80B0-4A20-9924-5EEF5B94CF69}">
      <dsp:nvSpPr>
        <dsp:cNvPr id="0" name=""/>
        <dsp:cNvSpPr/>
      </dsp:nvSpPr>
      <dsp:spPr>
        <a:xfrm rot="10800000">
          <a:off x="1608680" y="271"/>
          <a:ext cx="5979414" cy="410351"/>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Identifying Similarities and Differences</a:t>
          </a:r>
          <a:endParaRPr lang="en-US" sz="1900" kern="1200" dirty="0">
            <a:latin typeface="+mj-lt"/>
          </a:endParaRPr>
        </a:p>
      </dsp:txBody>
      <dsp:txXfrm rot="10800000">
        <a:off x="1711268" y="271"/>
        <a:ext cx="5876826" cy="410351"/>
      </dsp:txXfrm>
    </dsp:sp>
    <dsp:sp modelId="{D19DE4F9-45A4-47A6-BB8E-A7D1F2D20B80}">
      <dsp:nvSpPr>
        <dsp:cNvPr id="0" name=""/>
        <dsp:cNvSpPr/>
      </dsp:nvSpPr>
      <dsp:spPr>
        <a:xfrm>
          <a:off x="1403505" y="271"/>
          <a:ext cx="410351" cy="410351"/>
        </a:xfrm>
        <a:prstGeom prst="ellipse">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AB51D5-5F86-4497-A83F-A92B4BB9555D}">
      <dsp:nvSpPr>
        <dsp:cNvPr id="0" name=""/>
        <dsp:cNvSpPr/>
      </dsp:nvSpPr>
      <dsp:spPr>
        <a:xfrm rot="10800000">
          <a:off x="1606408" y="569058"/>
          <a:ext cx="5979414" cy="410351"/>
        </a:xfrm>
        <a:prstGeom prst="homePlate">
          <a:avLst/>
        </a:prstGeom>
        <a:solidFill>
          <a:schemeClr val="accent4">
            <a:hueOff val="1299462"/>
            <a:satOff val="-5996"/>
            <a:lumOff val="22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Summarizing and Note Taking</a:t>
          </a:r>
          <a:endParaRPr lang="en-US" sz="1900" kern="1200" dirty="0">
            <a:latin typeface="+mj-lt"/>
          </a:endParaRPr>
        </a:p>
      </dsp:txBody>
      <dsp:txXfrm rot="10800000">
        <a:off x="1708996" y="569058"/>
        <a:ext cx="5876826" cy="410351"/>
      </dsp:txXfrm>
    </dsp:sp>
    <dsp:sp modelId="{056CBF39-7F05-47D6-A0B0-152B7BFA3536}">
      <dsp:nvSpPr>
        <dsp:cNvPr id="0" name=""/>
        <dsp:cNvSpPr/>
      </dsp:nvSpPr>
      <dsp:spPr>
        <a:xfrm>
          <a:off x="1403505" y="533115"/>
          <a:ext cx="410351" cy="410351"/>
        </a:xfrm>
        <a:prstGeom prst="ellipse">
          <a:avLst/>
        </a:prstGeom>
        <a:solidFill>
          <a:schemeClr val="accent4">
            <a:tint val="50000"/>
            <a:hueOff val="1430941"/>
            <a:satOff val="-7519"/>
            <a:lumOff val="-5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F3B8DF-28B9-4B83-A9C1-D23B4F42D206}">
      <dsp:nvSpPr>
        <dsp:cNvPr id="0" name=""/>
        <dsp:cNvSpPr/>
      </dsp:nvSpPr>
      <dsp:spPr>
        <a:xfrm rot="10800000">
          <a:off x="1608680" y="1065960"/>
          <a:ext cx="5979414" cy="410351"/>
        </a:xfrm>
        <a:prstGeom prst="homePlate">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Reinforcing Effort and Providing Recognition</a:t>
          </a:r>
          <a:endParaRPr lang="en-US" sz="1900" kern="1200" dirty="0">
            <a:latin typeface="+mj-lt"/>
          </a:endParaRPr>
        </a:p>
      </dsp:txBody>
      <dsp:txXfrm rot="10800000">
        <a:off x="1711268" y="1065960"/>
        <a:ext cx="5876826" cy="410351"/>
      </dsp:txXfrm>
    </dsp:sp>
    <dsp:sp modelId="{E36F7CAD-1954-4633-B77D-08FAA5A1AFC6}">
      <dsp:nvSpPr>
        <dsp:cNvPr id="0" name=""/>
        <dsp:cNvSpPr/>
      </dsp:nvSpPr>
      <dsp:spPr>
        <a:xfrm>
          <a:off x="1403505" y="1065960"/>
          <a:ext cx="410351" cy="410351"/>
        </a:xfrm>
        <a:prstGeom prst="ellipse">
          <a:avLst/>
        </a:prstGeom>
        <a:solidFill>
          <a:schemeClr val="accent4">
            <a:tint val="50000"/>
            <a:hueOff val="2861881"/>
            <a:satOff val="-15039"/>
            <a:lumOff val="-10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9C5B24-B715-4CEE-AD41-7FB159A1AA05}">
      <dsp:nvSpPr>
        <dsp:cNvPr id="0" name=""/>
        <dsp:cNvSpPr/>
      </dsp:nvSpPr>
      <dsp:spPr>
        <a:xfrm rot="10800000">
          <a:off x="1608680" y="1598804"/>
          <a:ext cx="5979414" cy="410351"/>
        </a:xfrm>
        <a:prstGeom prst="homePlate">
          <a:avLst/>
        </a:prstGeom>
        <a:solidFill>
          <a:schemeClr val="accent4">
            <a:hueOff val="3898385"/>
            <a:satOff val="-17988"/>
            <a:lumOff val="6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Homework and Practice</a:t>
          </a:r>
          <a:endParaRPr lang="en-US" sz="1900" kern="1200" dirty="0">
            <a:latin typeface="+mj-lt"/>
          </a:endParaRPr>
        </a:p>
      </dsp:txBody>
      <dsp:txXfrm rot="10800000">
        <a:off x="1711268" y="1598804"/>
        <a:ext cx="5876826" cy="410351"/>
      </dsp:txXfrm>
    </dsp:sp>
    <dsp:sp modelId="{FC7259C6-EFD4-4D68-9DAB-B3BC2AB11109}">
      <dsp:nvSpPr>
        <dsp:cNvPr id="0" name=""/>
        <dsp:cNvSpPr/>
      </dsp:nvSpPr>
      <dsp:spPr>
        <a:xfrm>
          <a:off x="1403505" y="1598804"/>
          <a:ext cx="410351" cy="410351"/>
        </a:xfrm>
        <a:prstGeom prst="ellipse">
          <a:avLst/>
        </a:prstGeom>
        <a:solidFill>
          <a:schemeClr val="accent4">
            <a:tint val="50000"/>
            <a:hueOff val="4292822"/>
            <a:satOff val="-22558"/>
            <a:lumOff val="-16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0E7B1E-C31B-4F55-8467-834C7AD7B9D4}">
      <dsp:nvSpPr>
        <dsp:cNvPr id="0" name=""/>
        <dsp:cNvSpPr/>
      </dsp:nvSpPr>
      <dsp:spPr>
        <a:xfrm rot="10800000">
          <a:off x="1608680" y="2131649"/>
          <a:ext cx="5979414" cy="410351"/>
        </a:xfrm>
        <a:prstGeom prst="homePlate">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Linguistic and Nonlinguistic Representations</a:t>
          </a:r>
          <a:endParaRPr lang="en-US" sz="1900" kern="1200" dirty="0">
            <a:latin typeface="+mj-lt"/>
          </a:endParaRPr>
        </a:p>
      </dsp:txBody>
      <dsp:txXfrm rot="10800000">
        <a:off x="1711268" y="2131649"/>
        <a:ext cx="5876826" cy="410351"/>
      </dsp:txXfrm>
    </dsp:sp>
    <dsp:sp modelId="{A4F001C0-690E-4619-9399-8B99FFF747B9}">
      <dsp:nvSpPr>
        <dsp:cNvPr id="0" name=""/>
        <dsp:cNvSpPr/>
      </dsp:nvSpPr>
      <dsp:spPr>
        <a:xfrm>
          <a:off x="1403505" y="2131649"/>
          <a:ext cx="410351" cy="410351"/>
        </a:xfrm>
        <a:prstGeom prst="ellipse">
          <a:avLst/>
        </a:prstGeom>
        <a:solidFill>
          <a:schemeClr val="accent4">
            <a:tint val="50000"/>
            <a:hueOff val="5723762"/>
            <a:satOff val="-30078"/>
            <a:lumOff val="-21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A9368C-043D-494A-A176-B5117F7DAD9A}">
      <dsp:nvSpPr>
        <dsp:cNvPr id="0" name=""/>
        <dsp:cNvSpPr/>
      </dsp:nvSpPr>
      <dsp:spPr>
        <a:xfrm rot="10800000">
          <a:off x="1608680" y="2664493"/>
          <a:ext cx="5979414" cy="410351"/>
        </a:xfrm>
        <a:prstGeom prst="homePlate">
          <a:avLst/>
        </a:prstGeom>
        <a:solidFill>
          <a:schemeClr val="accent4">
            <a:hueOff val="6497308"/>
            <a:satOff val="-29980"/>
            <a:lumOff val="11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latin typeface="+mj-lt"/>
            </a:rPr>
            <a:t>Cooperative Learning</a:t>
          </a:r>
          <a:endParaRPr lang="en-US" sz="1900" kern="1200" dirty="0">
            <a:latin typeface="+mj-lt"/>
          </a:endParaRPr>
        </a:p>
      </dsp:txBody>
      <dsp:txXfrm rot="10800000">
        <a:off x="1711268" y="2664493"/>
        <a:ext cx="5876826" cy="410351"/>
      </dsp:txXfrm>
    </dsp:sp>
    <dsp:sp modelId="{58907473-04E1-4251-BD7D-7A71C9084AE1}">
      <dsp:nvSpPr>
        <dsp:cNvPr id="0" name=""/>
        <dsp:cNvSpPr/>
      </dsp:nvSpPr>
      <dsp:spPr>
        <a:xfrm>
          <a:off x="1403505" y="2664493"/>
          <a:ext cx="410351" cy="410351"/>
        </a:xfrm>
        <a:prstGeom prst="ellipse">
          <a:avLst/>
        </a:prstGeom>
        <a:solidFill>
          <a:schemeClr val="accent4">
            <a:tint val="50000"/>
            <a:hueOff val="7154702"/>
            <a:satOff val="-37598"/>
            <a:lumOff val="-272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AF0549-596E-4CE4-9F78-D30AAE67A9D3}">
      <dsp:nvSpPr>
        <dsp:cNvPr id="0" name=""/>
        <dsp:cNvSpPr/>
      </dsp:nvSpPr>
      <dsp:spPr>
        <a:xfrm rot="10800000">
          <a:off x="1608680" y="3197338"/>
          <a:ext cx="5979414" cy="410351"/>
        </a:xfrm>
        <a:prstGeom prst="homePlate">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latin typeface="+mj-lt"/>
            </a:rPr>
            <a:t>Setting Objectives and Providing Feedback</a:t>
          </a:r>
          <a:endParaRPr lang="en-US" sz="1900" kern="1200" dirty="0">
            <a:solidFill>
              <a:schemeClr val="bg1"/>
            </a:solidFill>
            <a:latin typeface="+mj-lt"/>
          </a:endParaRPr>
        </a:p>
      </dsp:txBody>
      <dsp:txXfrm rot="10800000">
        <a:off x="1711268" y="3197338"/>
        <a:ext cx="5876826" cy="410351"/>
      </dsp:txXfrm>
    </dsp:sp>
    <dsp:sp modelId="{3361CA9D-EBE9-454C-8295-4AF4C5D881BC}">
      <dsp:nvSpPr>
        <dsp:cNvPr id="0" name=""/>
        <dsp:cNvSpPr/>
      </dsp:nvSpPr>
      <dsp:spPr>
        <a:xfrm>
          <a:off x="1403505" y="3197338"/>
          <a:ext cx="410351" cy="410351"/>
        </a:xfrm>
        <a:prstGeom prst="ellipse">
          <a:avLst/>
        </a:prstGeom>
        <a:solidFill>
          <a:schemeClr val="accent4">
            <a:tint val="50000"/>
            <a:hueOff val="8585643"/>
            <a:satOff val="-45117"/>
            <a:lumOff val="-32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4ADCC8-7F38-47E9-B43B-654DD1DAD45A}">
      <dsp:nvSpPr>
        <dsp:cNvPr id="0" name=""/>
        <dsp:cNvSpPr/>
      </dsp:nvSpPr>
      <dsp:spPr>
        <a:xfrm rot="10800000">
          <a:off x="1608680" y="3730182"/>
          <a:ext cx="5979414" cy="410351"/>
        </a:xfrm>
        <a:prstGeom prst="homePlate">
          <a:avLst/>
        </a:prstGeom>
        <a:solidFill>
          <a:schemeClr val="accent4">
            <a:hueOff val="9096231"/>
            <a:satOff val="-41972"/>
            <a:lumOff val="15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latin typeface="+mj-lt"/>
            </a:rPr>
            <a:t>Generating and Testing Hypotheses</a:t>
          </a:r>
          <a:endParaRPr lang="en-US" sz="1900" kern="1200" dirty="0">
            <a:solidFill>
              <a:schemeClr val="bg1"/>
            </a:solidFill>
            <a:latin typeface="+mj-lt"/>
          </a:endParaRPr>
        </a:p>
      </dsp:txBody>
      <dsp:txXfrm rot="10800000">
        <a:off x="1711268" y="3730182"/>
        <a:ext cx="5876826" cy="410351"/>
      </dsp:txXfrm>
    </dsp:sp>
    <dsp:sp modelId="{FEE28D25-370A-4119-911C-90C754FB126B}">
      <dsp:nvSpPr>
        <dsp:cNvPr id="0" name=""/>
        <dsp:cNvSpPr/>
      </dsp:nvSpPr>
      <dsp:spPr>
        <a:xfrm>
          <a:off x="1403505" y="3730182"/>
          <a:ext cx="410351" cy="410351"/>
        </a:xfrm>
        <a:prstGeom prst="ellipse">
          <a:avLst/>
        </a:prstGeom>
        <a:solidFill>
          <a:schemeClr val="accent4">
            <a:tint val="50000"/>
            <a:hueOff val="10016583"/>
            <a:satOff val="-52636"/>
            <a:lumOff val="-38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8AFEB7-10BD-4C5A-B747-3963857A1C5E}">
      <dsp:nvSpPr>
        <dsp:cNvPr id="0" name=""/>
        <dsp:cNvSpPr/>
      </dsp:nvSpPr>
      <dsp:spPr>
        <a:xfrm rot="10800000">
          <a:off x="1608680" y="4263027"/>
          <a:ext cx="5979414" cy="410351"/>
        </a:xfrm>
        <a:prstGeom prst="homePlate">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954" tIns="72390" rIns="135128"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latin typeface="+mj-lt"/>
            </a:rPr>
            <a:t>Questions, Cues, and Advance Organizers</a:t>
          </a:r>
          <a:endParaRPr lang="en-US" sz="1900" kern="1200" dirty="0">
            <a:solidFill>
              <a:schemeClr val="bg1"/>
            </a:solidFill>
            <a:latin typeface="+mj-lt"/>
          </a:endParaRPr>
        </a:p>
      </dsp:txBody>
      <dsp:txXfrm rot="10800000">
        <a:off x="1711268" y="4263027"/>
        <a:ext cx="5876826" cy="410351"/>
      </dsp:txXfrm>
    </dsp:sp>
    <dsp:sp modelId="{B058E213-513E-482B-98D5-AF9AF423DEE5}">
      <dsp:nvSpPr>
        <dsp:cNvPr id="0" name=""/>
        <dsp:cNvSpPr/>
      </dsp:nvSpPr>
      <dsp:spPr>
        <a:xfrm>
          <a:off x="1403505" y="4263027"/>
          <a:ext cx="410351" cy="410351"/>
        </a:xfrm>
        <a:prstGeom prst="ellipse">
          <a:avLst/>
        </a:prstGeom>
        <a:solidFill>
          <a:schemeClr val="accent4">
            <a:tint val="50000"/>
            <a:hueOff val="11447524"/>
            <a:satOff val="-60156"/>
            <a:lumOff val="-4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05085C-4F36-C244-9959-97FF1D04ADB8}" type="datetimeFigureOut">
              <a:rPr lang="en-US" smtClean="0"/>
              <a:pPr/>
              <a:t>2/21/18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FC6F1-6937-C44F-9FB6-BB9FB62C5F1D}" type="slidenum">
              <a:rPr lang="en-US" smtClean="0"/>
              <a:pPr/>
              <a:t>‹#›</a:t>
            </a:fld>
            <a:endParaRPr lang="en-US"/>
          </a:p>
        </p:txBody>
      </p:sp>
    </p:spTree>
    <p:extLst>
      <p:ext uri="{BB962C8B-B14F-4D97-AF65-F5344CB8AC3E}">
        <p14:creationId xmlns:p14="http://schemas.microsoft.com/office/powerpoint/2010/main" val="195740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1 min.</a:t>
            </a:r>
            <a:r>
              <a:rPr lang="en-US" dirty="0" smtClean="0"/>
              <a:t> 	The goal of the session is to enable</a:t>
            </a:r>
            <a:r>
              <a:rPr lang="en-US" baseline="0" dirty="0" smtClean="0"/>
              <a:t> participants </a:t>
            </a:r>
            <a:r>
              <a:rPr lang="en-US" baseline="0" smtClean="0"/>
              <a:t>to consider </a:t>
            </a:r>
            <a:r>
              <a:rPr lang="en-US" baseline="0" dirty="0" smtClean="0"/>
              <a:t>effective teaching practices.  </a:t>
            </a:r>
            <a:endParaRPr lang="is-IS" baseline="0" dirty="0" smtClean="0"/>
          </a:p>
          <a:p>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a:t>
            </a:fld>
            <a:endParaRPr lang="en-US"/>
          </a:p>
        </p:txBody>
      </p:sp>
    </p:spTree>
    <p:extLst>
      <p:ext uri="{BB962C8B-B14F-4D97-AF65-F5344CB8AC3E}">
        <p14:creationId xmlns:p14="http://schemas.microsoft.com/office/powerpoint/2010/main" val="1650076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one is highly related to #3, “</a:t>
            </a:r>
            <a:r>
              <a:rPr lang="en-US" sz="1200" b="1" kern="1200" baseline="0" dirty="0" smtClean="0">
                <a:solidFill>
                  <a:srgbClr val="C00000"/>
                </a:solidFill>
                <a:effectLst/>
                <a:latin typeface="Arial"/>
                <a:ea typeface="Times New Roman"/>
                <a:cs typeface="+mn-cs"/>
              </a:rPr>
              <a:t>Reinforcing Effort and Providing Recognition,” </a:t>
            </a:r>
            <a:r>
              <a:rPr lang="en-US" sz="1200" b="0" kern="1200" baseline="0" dirty="0" smtClean="0">
                <a:solidFill>
                  <a:srgbClr val="C00000"/>
                </a:solidFill>
                <a:effectLst/>
                <a:latin typeface="Arial"/>
                <a:ea typeface="Times New Roman"/>
                <a:cs typeface="+mn-cs"/>
              </a:rPr>
              <a:t>but it’s more about the raw feedback with respect to a specific goal (“Here’s what you did right and here’s what you did wrong,”) rather than simply recognizing achievement.  </a:t>
            </a:r>
          </a:p>
          <a:p>
            <a:endParaRPr lang="en-US" b="0"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10</a:t>
            </a:fld>
            <a:endParaRPr lang="en-US"/>
          </a:p>
        </p:txBody>
      </p:sp>
    </p:spTree>
    <p:extLst>
      <p:ext uri="{BB962C8B-B14F-4D97-AF65-F5344CB8AC3E}">
        <p14:creationId xmlns:p14="http://schemas.microsoft.com/office/powerpoint/2010/main" val="1066077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generate and test a hypothesis you have to have some idea about how things might be working.  Th</a:t>
            </a:r>
            <a:r>
              <a:rPr lang="en-US" baseline="0" dirty="0" smtClean="0"/>
              <a:t>e process of generating and testing a hypothesis implies that you are getting feedback on your conception.  This should lead to development of your understanding.  See how it is different from just waiting to be told what to do.  </a:t>
            </a:r>
            <a:endParaRPr lang="en-US" dirty="0" smtClean="0"/>
          </a:p>
          <a:p>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11</a:t>
            </a:fld>
            <a:endParaRPr lang="en-US"/>
          </a:p>
        </p:txBody>
      </p:sp>
    </p:spTree>
    <p:extLst>
      <p:ext uri="{BB962C8B-B14F-4D97-AF65-F5344CB8AC3E}">
        <p14:creationId xmlns:p14="http://schemas.microsoft.com/office/powerpoint/2010/main" val="40954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them know what’s important!  </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12</a:t>
            </a:fld>
            <a:endParaRPr lang="en-US"/>
          </a:p>
        </p:txBody>
      </p:sp>
    </p:spTree>
    <p:extLst>
      <p:ext uri="{BB962C8B-B14F-4D97-AF65-F5344CB8AC3E}">
        <p14:creationId xmlns:p14="http://schemas.microsoft.com/office/powerpoint/2010/main" val="371653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Real attention to academic vocabulary has been developed in the last 10 years or so.  Students</a:t>
            </a:r>
            <a:r>
              <a:rPr lang="en-US" baseline="0" dirty="0" smtClean="0"/>
              <a:t>, ELL and otherwise, need to know what we mean when we use terms like “product,” “sum,” divide, etc.  Because they are used differently in mathematics</a:t>
            </a:r>
            <a:r>
              <a:rPr lang="is-IS" baseline="0" dirty="0" smtClean="0"/>
              <a:t>…</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13</a:t>
            </a:fld>
            <a:endParaRPr lang="en-US"/>
          </a:p>
        </p:txBody>
      </p:sp>
    </p:spTree>
    <p:extLst>
      <p:ext uri="{BB962C8B-B14F-4D97-AF65-F5344CB8AC3E}">
        <p14:creationId xmlns:p14="http://schemas.microsoft.com/office/powerpoint/2010/main" val="19485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8 min.	Use this slide to introduce all eight teaching practices</a:t>
            </a:r>
            <a:r>
              <a:rPr lang="en-US" sz="1200" b="1" baseline="0" dirty="0" smtClean="0">
                <a:latin typeface="+mn-lt"/>
                <a:cs typeface="Calibri"/>
              </a:rPr>
              <a:t> and then go resolutely through the next 8 slides.  </a:t>
            </a:r>
            <a:endParaRPr lang="en-US" sz="1200" b="0" baseline="0" dirty="0" smtClean="0">
              <a:latin typeface="+mn-lt"/>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latin typeface="+mn-lt"/>
                <a:cs typeface="Calibri"/>
              </a:rPr>
              <a:t>Tell them about the </a:t>
            </a:r>
            <a:r>
              <a:rPr lang="en-US" sz="1200" b="0" u="sng" baseline="0" dirty="0" smtClean="0">
                <a:latin typeface="+mn-lt"/>
                <a:cs typeface="Calibri"/>
              </a:rPr>
              <a:t>book</a:t>
            </a:r>
            <a:r>
              <a:rPr lang="en-US" sz="1200" b="0" baseline="0" dirty="0" smtClean="0">
                <a:latin typeface="+mn-lt"/>
                <a:cs typeface="Calibri"/>
              </a:rPr>
              <a:t> (2014) where these are all detailed with classroom connections and applications.  </a:t>
            </a:r>
            <a:r>
              <a:rPr lang="en-US" sz="1200" b="0" u="sng" baseline="0" dirty="0" smtClean="0">
                <a:latin typeface="+mn-lt"/>
                <a:cs typeface="+mn-cs"/>
              </a:rPr>
              <a:t>While you are listening, think about which one(s) might be your “favorite</a:t>
            </a:r>
            <a:r>
              <a:rPr lang="en-US" sz="1200" b="0" baseline="0" dirty="0" smtClean="0">
                <a:latin typeface="+mn-lt"/>
                <a:cs typeface="+mn-cs"/>
              </a:rPr>
              <a:t>.”  Which one(s) might be most important in your school with your students?  Why?  </a:t>
            </a:r>
            <a:endParaRPr lang="en-US" sz="1200" b="0" baseline="0" dirty="0" smtClean="0">
              <a:latin typeface="+mn-lt"/>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14</a:t>
            </a:fld>
            <a:endParaRPr lang="en-US"/>
          </a:p>
        </p:txBody>
      </p:sp>
    </p:spTree>
    <p:extLst>
      <p:ext uri="{BB962C8B-B14F-4D97-AF65-F5344CB8AC3E}">
        <p14:creationId xmlns:p14="http://schemas.microsoft.com/office/powerpoint/2010/main" val="1623380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 set of questions students</a:t>
            </a:r>
            <a:r>
              <a:rPr lang="en-US" baseline="0" dirty="0" smtClean="0"/>
              <a:t> (</a:t>
            </a:r>
            <a:r>
              <a:rPr lang="en-US" baseline="0" dirty="0" err="1" smtClean="0"/>
              <a:t>Ss</a:t>
            </a:r>
            <a:r>
              <a:rPr lang="en-US" baseline="0" dirty="0" smtClean="0"/>
              <a:t>) should be used to asking because you are so used to telling them: </a:t>
            </a:r>
            <a:br>
              <a:rPr lang="en-US" baseline="0" dirty="0" smtClean="0"/>
            </a:br>
            <a:r>
              <a:rPr lang="en-US" baseline="0" dirty="0" smtClean="0"/>
              <a:t>What will we learn?  </a:t>
            </a:r>
          </a:p>
          <a:p>
            <a:r>
              <a:rPr lang="en-US" baseline="0" dirty="0" smtClean="0"/>
              <a:t>Why is it important?</a:t>
            </a:r>
          </a:p>
          <a:p>
            <a:r>
              <a:rPr lang="en-US" baseline="0" dirty="0" smtClean="0"/>
              <a:t>How does it relate to what we already learned? And </a:t>
            </a:r>
            <a:br>
              <a:rPr lang="en-US" baseline="0" dirty="0" smtClean="0"/>
            </a:br>
            <a:r>
              <a:rPr lang="en-US" baseline="0" dirty="0" smtClean="0"/>
              <a:t>Where are we going with this?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15</a:t>
            </a:fld>
            <a:endParaRPr lang="en-US"/>
          </a:p>
        </p:txBody>
      </p:sp>
    </p:spTree>
    <p:extLst>
      <p:ext uri="{BB962C8B-B14F-4D97-AF65-F5344CB8AC3E}">
        <p14:creationId xmlns:p14="http://schemas.microsoft.com/office/powerpoint/2010/main" val="1489001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now you know about DOK = Depth Of Knowledge.  You know that some tasks are low level</a:t>
            </a:r>
            <a:r>
              <a:rPr lang="en-US" baseline="0" dirty="0" smtClean="0"/>
              <a:t> and some are higher.  That’s appropriate.  There is a time and a place for low-level questions, those that call for recall and simple application of skills.  (Often, that time is homework.)  But when you have time with the students, you want to engage them at a higher level.  This is how we build new structures in our brains.  </a:t>
            </a:r>
          </a:p>
          <a:p>
            <a:r>
              <a:rPr lang="en-US" baseline="0" dirty="0" smtClean="0"/>
              <a:t>Example: If you drive to work all by yourself everyday, covering the same route each time, you aren’t learning much of anything on each successive journey.  If, instead you have to find a way to get there when your car breaks down, you learn something, maybe about how the bus system works, or who your friends are or how long it takes to walk, and that sounds silly but it can be a real learning experience.  You widen your understanding of getting to work.  You consider it in ways that you had not before because you had to go through that everyday problem solving exercise instead of simply repeating a routine.  </a:t>
            </a:r>
          </a:p>
          <a:p>
            <a:r>
              <a:rPr lang="en-US" baseline="0" dirty="0" smtClean="0"/>
              <a:t>When kids are used to adding whole numbers and then you ask them to add fractions </a:t>
            </a:r>
            <a:r>
              <a:rPr lang="is-IS" baseline="0" dirty="0" smtClean="0"/>
              <a:t>….  </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16</a:t>
            </a:fld>
            <a:endParaRPr lang="en-US"/>
          </a:p>
        </p:txBody>
      </p:sp>
    </p:spTree>
    <p:extLst>
      <p:ext uri="{BB962C8B-B14F-4D97-AF65-F5344CB8AC3E}">
        <p14:creationId xmlns:p14="http://schemas.microsoft.com/office/powerpoint/2010/main" val="1635550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all the ways we can give students opportunities to engage in the concep</a:t>
            </a:r>
            <a:r>
              <a:rPr lang="en-US" baseline="0" dirty="0" smtClean="0"/>
              <a:t>t of ONE HALF </a:t>
            </a:r>
            <a:r>
              <a:rPr lang="is-IS" baseline="0" dirty="0" smtClean="0"/>
              <a:t>…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17</a:t>
            </a:fld>
            <a:endParaRPr lang="en-US"/>
          </a:p>
        </p:txBody>
      </p:sp>
    </p:spTree>
    <p:extLst>
      <p:ext uri="{BB962C8B-B14F-4D97-AF65-F5344CB8AC3E}">
        <p14:creationId xmlns:p14="http://schemas.microsoft.com/office/powerpoint/2010/main" val="524305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idea here is that we get to compare our ideas and build them through discussion.  The best ones “win.”  This is very similar</a:t>
            </a:r>
            <a:r>
              <a:rPr lang="en-US" baseline="0" dirty="0" smtClean="0"/>
              <a:t> to what we said, in part, about in </a:t>
            </a:r>
            <a:r>
              <a:rPr lang="en-US" baseline="0" dirty="0" err="1" smtClean="0"/>
              <a:t>Marzano’s</a:t>
            </a:r>
            <a:r>
              <a:rPr lang="en-US" baseline="0" dirty="0" smtClean="0"/>
              <a:t> 6</a:t>
            </a:r>
            <a:r>
              <a:rPr lang="en-US" baseline="30000" dirty="0" smtClean="0"/>
              <a:t>th</a:t>
            </a:r>
            <a:r>
              <a:rPr lang="en-US" baseline="0" dirty="0" smtClean="0"/>
              <a:t> strategy, “Cooperative Learning.”  It is also a chance to engage in reasoning and this is a hallmark of mathematical (and scientific) thought.  </a:t>
            </a:r>
          </a:p>
          <a:p>
            <a:r>
              <a:rPr lang="en-US" baseline="0" dirty="0" smtClean="0"/>
              <a:t>Also, students do have their own way of expressing ideas and sometimes (not always </a:t>
            </a:r>
            <a:r>
              <a:rPr lang="is-IS" baseline="0" dirty="0" smtClean="0"/>
              <a:t>… ) </a:t>
            </a:r>
            <a:r>
              <a:rPr lang="en-US" baseline="0" dirty="0" smtClean="0"/>
              <a:t>that way, not the adult way, is the one that will work for a struggling student.  They need to hear it from a peer.  Teachers encourage reasoning and productive discourse with classroom structures that support productive engagement and prompt students to </a:t>
            </a:r>
            <a:r>
              <a:rPr lang="en-US" u="sng" baseline="0" dirty="0" smtClean="0"/>
              <a:t>justify their assertions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18</a:t>
            </a:fld>
            <a:endParaRPr lang="en-US"/>
          </a:p>
        </p:txBody>
      </p:sp>
    </p:spTree>
    <p:extLst>
      <p:ext uri="{BB962C8B-B14F-4D97-AF65-F5344CB8AC3E}">
        <p14:creationId xmlns:p14="http://schemas.microsoft.com/office/powerpoint/2010/main" val="577721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all of these strategies, there is a lot that could be said here but one way</a:t>
            </a:r>
            <a:r>
              <a:rPr lang="en-US" baseline="0" dirty="0" smtClean="0"/>
              <a:t> to get a handle on this is to think about the kinds of questions you could ask.  </a:t>
            </a:r>
          </a:p>
          <a:p>
            <a:r>
              <a:rPr lang="en-US" baseline="0" dirty="0" smtClean="0"/>
              <a:t>Teachers are prone to ask </a:t>
            </a:r>
            <a:r>
              <a:rPr lang="en-US" b="1" baseline="0" dirty="0" smtClean="0"/>
              <a:t>IRE questions</a:t>
            </a:r>
            <a:r>
              <a:rPr lang="en-US" baseline="0" dirty="0" smtClean="0"/>
              <a:t>: Initiate, Response, Evaluate </a:t>
            </a:r>
            <a:r>
              <a:rPr lang="is-IS" baseline="0" dirty="0" smtClean="0"/>
              <a:t>… </a:t>
            </a:r>
          </a:p>
          <a:p>
            <a:r>
              <a:rPr lang="is-IS" baseline="0" dirty="0" smtClean="0"/>
              <a:t>We also ask a lot of “</a:t>
            </a:r>
            <a:r>
              <a:rPr lang="is-IS" b="1" baseline="0" dirty="0" smtClean="0"/>
              <a:t>Funneling” questions, </a:t>
            </a:r>
            <a:r>
              <a:rPr lang="is-IS" baseline="0" dirty="0" smtClean="0"/>
              <a:t>in which Ts use a set of questions to lead Ss to the desired response, ignoring things that are said that lead away from the desired conclusion.  </a:t>
            </a:r>
          </a:p>
          <a:p>
            <a:r>
              <a:rPr lang="is-IS" baseline="0" dirty="0" smtClean="0"/>
              <a:t>But consider </a:t>
            </a:r>
            <a:r>
              <a:rPr lang="is-IS" b="1" baseline="0" dirty="0" smtClean="0"/>
              <a:t>“Focusing Questions,” </a:t>
            </a:r>
            <a:r>
              <a:rPr lang="is-IS" baseline="0" dirty="0" smtClean="0"/>
              <a:t>in which Ts really consider what students are saying and lead Ss to recognize through reasoning whether their ideas work or do not.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19</a:t>
            </a:fld>
            <a:endParaRPr lang="en-US"/>
          </a:p>
        </p:txBody>
      </p:sp>
    </p:spTree>
    <p:extLst>
      <p:ext uri="{BB962C8B-B14F-4D97-AF65-F5344CB8AC3E}">
        <p14:creationId xmlns:p14="http://schemas.microsoft.com/office/powerpoint/2010/main" val="1510080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1 min.</a:t>
            </a:r>
            <a:r>
              <a:rPr lang="en-US" dirty="0" smtClean="0"/>
              <a:t> 	The goal of the session is to enable</a:t>
            </a:r>
            <a:r>
              <a:rPr lang="en-US" baseline="0" dirty="0" smtClean="0"/>
              <a:t> participants to consider effective teaching practices.  </a:t>
            </a:r>
            <a:endParaRPr lang="is-IS" baseline="0" dirty="0" smtClean="0"/>
          </a:p>
          <a:p>
            <a:r>
              <a:rPr lang="is-IS" baseline="0" dirty="0" smtClean="0"/>
              <a:t>There’s good stuff here but you have to think about how (and whether!) to make it yours.  </a:t>
            </a:r>
          </a:p>
          <a:p>
            <a:r>
              <a:rPr lang="is-IS" baseline="0" dirty="0" smtClean="0"/>
              <a:t>We will look at the Marzano Strategies (2001), the newly released NCTM Teaching Practices (2014), and then two video examples of teachers teaching so that you can see the teaching practices applied and consider their usefulness in your setting.  </a:t>
            </a:r>
          </a:p>
          <a:p>
            <a:endParaRPr lang="en-US" sz="1200" b="1" dirty="0" smtClean="0"/>
          </a:p>
          <a:p>
            <a:r>
              <a:rPr lang="en-US" sz="1200" b="1" dirty="0" smtClean="0"/>
              <a:t>Module 21 Goals</a:t>
            </a:r>
            <a:r>
              <a:rPr lang="en-US" sz="1200" dirty="0" smtClean="0"/>
              <a:t>:  </a:t>
            </a:r>
            <a:br>
              <a:rPr lang="en-US" sz="1200" dirty="0" smtClean="0"/>
            </a:br>
            <a:r>
              <a:rPr lang="en-US" sz="1200" dirty="0" smtClean="0"/>
              <a:t>• Develop acquaintance with </a:t>
            </a:r>
            <a:r>
              <a:rPr lang="en-US" sz="1200" dirty="0" err="1" smtClean="0"/>
              <a:t>Marzano’s</a:t>
            </a:r>
            <a:r>
              <a:rPr lang="en-US" sz="1200" dirty="0" smtClean="0"/>
              <a:t> “High-Yield Teaching  Strategies”</a:t>
            </a:r>
          </a:p>
          <a:p>
            <a:r>
              <a:rPr lang="en-US" sz="1200" dirty="0" smtClean="0"/>
              <a:t>• Develop acquaintance with the NCTM “Effective Mathematics Teaching Practices”  </a:t>
            </a:r>
          </a:p>
          <a:p>
            <a:r>
              <a:rPr lang="en-US" sz="1200" dirty="0" smtClean="0"/>
              <a:t>• Consider the application of these teaching practices in your school setting.  </a:t>
            </a:r>
          </a:p>
          <a:p>
            <a:endParaRPr lang="en-US" sz="1200" dirty="0" smtClean="0"/>
          </a:p>
          <a:p>
            <a:r>
              <a:rPr lang="en-US" b="1" dirty="0" smtClean="0"/>
              <a:t>Module 21 Success Criteria</a:t>
            </a:r>
            <a:r>
              <a:rPr lang="en-US" dirty="0" smtClean="0"/>
              <a:t>:</a:t>
            </a:r>
          </a:p>
          <a:p>
            <a:r>
              <a:rPr lang="en-US" dirty="0" smtClean="0"/>
              <a:t>• I am familiar with the </a:t>
            </a:r>
            <a:r>
              <a:rPr lang="en-US" dirty="0" err="1" smtClean="0"/>
              <a:t>Marzano</a:t>
            </a:r>
            <a:r>
              <a:rPr lang="en-US" dirty="0" smtClean="0"/>
              <a:t> “High-Yield Strategies” and have considered their relevance to teaching in my setting. </a:t>
            </a:r>
          </a:p>
          <a:p>
            <a:r>
              <a:rPr lang="en-US" dirty="0" smtClean="0"/>
              <a:t>• I am familiar with the NCTM “Effective Mathematics Teaching Practices,”  have considered their relevance to teaching </a:t>
            </a:r>
          </a:p>
          <a:p>
            <a:r>
              <a:rPr lang="en-US" dirty="0" smtClean="0"/>
              <a:t>in my setting and know where to find more information as well as case studies of exemplary practice.  </a:t>
            </a:r>
          </a:p>
          <a:p>
            <a:r>
              <a:rPr lang="en-US" dirty="0" smtClean="0"/>
              <a:t>• I am prepared to work on the modification of my curriculum to take advantage of the NCTM Teaching Practices.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I know what is required for this module’s assignment.  </a:t>
            </a:r>
          </a:p>
          <a:p>
            <a:endParaRPr lang="en-US" dirty="0" smtClean="0"/>
          </a:p>
          <a:p>
            <a:endParaRPr lang="en-US" dirty="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a:t>
            </a:fld>
            <a:endParaRPr lang="en-US"/>
          </a:p>
        </p:txBody>
      </p:sp>
    </p:spTree>
    <p:extLst>
      <p:ext uri="{BB962C8B-B14F-4D97-AF65-F5344CB8AC3E}">
        <p14:creationId xmlns:p14="http://schemas.microsoft.com/office/powerpoint/2010/main" val="3920355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to get the graphic illustrating the problem with ill-founded,</a:t>
            </a:r>
            <a:r>
              <a:rPr lang="en-US" baseline="0" dirty="0" smtClean="0"/>
              <a:t> faulty procedural knowledge, (David) vs. Anna’s slower but surer conceptual solution.  Be sure to emphasize the idea that we are always striving for Procedural Fluency, but it is best based on a solid foundation of conceptual understanding.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20</a:t>
            </a:fld>
            <a:endParaRPr lang="en-US"/>
          </a:p>
        </p:txBody>
      </p:sp>
    </p:spTree>
    <p:extLst>
      <p:ext uri="{BB962C8B-B14F-4D97-AF65-F5344CB8AC3E}">
        <p14:creationId xmlns:p14="http://schemas.microsoft.com/office/powerpoint/2010/main" val="2033669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there are many ways we could go with this but the book has a nice discussion of the “fixed mindset” expressed when </a:t>
            </a:r>
            <a:r>
              <a:rPr lang="en-US" baseline="0" dirty="0" err="1" smtClean="0"/>
              <a:t>Ss</a:t>
            </a:r>
            <a:r>
              <a:rPr lang="en-US" baseline="0" dirty="0" smtClean="0"/>
              <a:t> say, for example, “I don’t know how to do that.  I give up </a:t>
            </a:r>
            <a:r>
              <a:rPr lang="en-US" baseline="0" dirty="0" smtClean="0">
                <a:sym typeface="Wingdings"/>
              </a:rPr>
              <a:t>”  </a:t>
            </a:r>
            <a:r>
              <a:rPr lang="en-US" baseline="0" dirty="0" err="1" smtClean="0">
                <a:sym typeface="Wingdings"/>
              </a:rPr>
              <a:t>Ts</a:t>
            </a:r>
            <a:r>
              <a:rPr lang="en-US" baseline="0" dirty="0" smtClean="0">
                <a:sym typeface="Wingdings"/>
              </a:rPr>
              <a:t> enable that when they practice pencil grabbing: “Give me your pencil and I’ll show you how to do it.”  Contrast that with a </a:t>
            </a:r>
            <a:r>
              <a:rPr lang="en-US" baseline="0" dirty="0" smtClean="0"/>
              <a:t>“growth mindset” in which students are inclined to say “I don’t know how to do that but I think I might be able to try </a:t>
            </a:r>
            <a:r>
              <a:rPr lang="is-IS" baseline="0" dirty="0" smtClean="0"/>
              <a:t>…”  You want to put students in situations where they are just a little out of their comfort zone (ZPD) and reward/encourage productive struggle.  </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21</a:t>
            </a:fld>
            <a:endParaRPr lang="en-US"/>
          </a:p>
        </p:txBody>
      </p:sp>
    </p:spTree>
    <p:extLst>
      <p:ext uri="{BB962C8B-B14F-4D97-AF65-F5344CB8AC3E}">
        <p14:creationId xmlns:p14="http://schemas.microsoft.com/office/powerpoint/2010/main" val="4765642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all about </a:t>
            </a:r>
            <a:r>
              <a:rPr lang="en-US" b="1" dirty="0" smtClean="0"/>
              <a:t>formative assessment</a:t>
            </a:r>
            <a:r>
              <a:rPr lang="is-IS" dirty="0" smtClean="0"/>
              <a:t>….</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22</a:t>
            </a:fld>
            <a:endParaRPr lang="en-US"/>
          </a:p>
        </p:txBody>
      </p:sp>
    </p:spTree>
    <p:extLst>
      <p:ext uri="{BB962C8B-B14F-4D97-AF65-F5344CB8AC3E}">
        <p14:creationId xmlns:p14="http://schemas.microsoft.com/office/powerpoint/2010/main" val="1664423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2 min. 	</a:t>
            </a:r>
            <a:r>
              <a:rPr lang="en-US" sz="1200" b="0" dirty="0" smtClean="0">
                <a:latin typeface="+mn-lt"/>
                <a:cs typeface="Calibri"/>
              </a:rPr>
              <a:t>Here they are all together again.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latin typeface="+mn-lt"/>
                <a:cs typeface="Calibri"/>
              </a:rPr>
              <a:t>Which</a:t>
            </a:r>
            <a:r>
              <a:rPr lang="en-US" sz="1200" b="0" baseline="0" dirty="0" smtClean="0">
                <a:latin typeface="+mn-lt"/>
                <a:cs typeface="Calibri"/>
              </a:rPr>
              <a:t> one of these might be especially important for you and for your students?  </a:t>
            </a:r>
            <a:endParaRPr lang="en-US" sz="1200" b="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23</a:t>
            </a:fld>
            <a:endParaRPr lang="en-US"/>
          </a:p>
        </p:txBody>
      </p:sp>
    </p:spTree>
    <p:extLst>
      <p:ext uri="{BB962C8B-B14F-4D97-AF65-F5344CB8AC3E}">
        <p14:creationId xmlns:p14="http://schemas.microsoft.com/office/powerpoint/2010/main" val="2003980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8 min.</a:t>
            </a:r>
            <a:r>
              <a:rPr lang="en-US" dirty="0" smtClean="0"/>
              <a:t>	Here are the </a:t>
            </a:r>
            <a:r>
              <a:rPr lang="en-US" dirty="0" err="1" smtClean="0"/>
              <a:t>Marzano</a:t>
            </a:r>
            <a:r>
              <a:rPr lang="en-US" dirty="0" smtClean="0"/>
              <a:t> high-yield</a:t>
            </a:r>
            <a:r>
              <a:rPr lang="en-US" baseline="0" dirty="0" smtClean="0"/>
              <a:t> strategies (vertical) and the NCTM Mathematics Teaching Practices (horizontal).   </a:t>
            </a:r>
          </a:p>
          <a:p>
            <a:r>
              <a:rPr lang="en-US" baseline="0" dirty="0" smtClean="0"/>
              <a:t>Ask students to </a:t>
            </a:r>
            <a:r>
              <a:rPr lang="en-US" b="1" baseline="0" dirty="0" smtClean="0"/>
              <a:t>take 3 minutes </a:t>
            </a:r>
            <a:r>
              <a:rPr lang="en-US" baseline="0" dirty="0" smtClean="0"/>
              <a:t>working alone or with a partner and try to find connections between these two sets of recommendations.  </a:t>
            </a:r>
          </a:p>
          <a:p>
            <a:r>
              <a:rPr lang="en-US" baseline="0" dirty="0" smtClean="0"/>
              <a:t>CLICK to see one example (low-hanging fruit).  </a:t>
            </a:r>
          </a:p>
          <a:p>
            <a:r>
              <a:rPr lang="en-US" b="1" baseline="0" dirty="0" smtClean="0"/>
              <a:t>Take 5 minutes </a:t>
            </a:r>
            <a:r>
              <a:rPr lang="en-US" baseline="0" dirty="0" smtClean="0"/>
              <a:t>to discuss these with the whole group.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24</a:t>
            </a:fld>
            <a:endParaRPr lang="en-US"/>
          </a:p>
        </p:txBody>
      </p:sp>
    </p:spTree>
    <p:extLst>
      <p:ext uri="{BB962C8B-B14F-4D97-AF65-F5344CB8AC3E}">
        <p14:creationId xmlns:p14="http://schemas.microsoft.com/office/powerpoint/2010/main" val="322569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ea typeface="ＭＳ Ｐゴシック" pitchFamily="34" charset="-128"/>
                <a:cs typeface="Calibri"/>
              </a:rPr>
              <a:t>6 min.</a:t>
            </a:r>
            <a:r>
              <a:rPr lang="en-US" sz="1200" dirty="0" smtClean="0">
                <a:latin typeface="+mn-lt"/>
                <a:ea typeface="ＭＳ Ｐゴシック" pitchFamily="34" charset="-128"/>
                <a:cs typeface="Calibri"/>
              </a:rPr>
              <a:t>		“This module on ‘The Case of Mille Brooks and the Half of a Whole Task’ will provide users with an opportunity to think about the Effective Mathematics Teaching Practices as they are illustrated in a video example</a:t>
            </a:r>
            <a:r>
              <a:rPr lang="en-US" sz="1200" baseline="0" dirty="0" smtClean="0">
                <a:latin typeface="+mn-lt"/>
                <a:ea typeface="ＭＳ Ｐゴシック" pitchFamily="34" charset="-128"/>
                <a:cs typeface="Calibri"/>
              </a:rPr>
              <a:t> and to focus in on two specific teaching practices: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Facilitate meaningful mathematical discourse; and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Pose purposeful questions.”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I will introduce this video and set the context but NOT reveal the bullet pointed emphases shown above.  (They ARE on the Web page so go to full screen right away.)  The students are to watch the video and think about which of the teaching practices are exemplified best.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Try the video early.  You may need to be signed in as a card carrying member of the</a:t>
            </a:r>
            <a:r>
              <a:rPr lang="en-US" sz="1200" baseline="0" dirty="0" smtClean="0"/>
              <a:t> NCTM.  </a:t>
            </a:r>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25</a:t>
            </a:fld>
            <a:endParaRPr lang="en-US" dirty="0"/>
          </a:p>
        </p:txBody>
      </p:sp>
    </p:spTree>
    <p:extLst>
      <p:ext uri="{BB962C8B-B14F-4D97-AF65-F5344CB8AC3E}">
        <p14:creationId xmlns:p14="http://schemas.microsoft.com/office/powerpoint/2010/main" val="2078107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6 min.</a:t>
            </a:r>
            <a:r>
              <a:rPr lang="en-US" baseline="0" dirty="0" smtClean="0"/>
              <a:t>	</a:t>
            </a:r>
            <a:r>
              <a:rPr lang="en-US" dirty="0" smtClean="0"/>
              <a:t>Ask</a:t>
            </a:r>
            <a:r>
              <a:rPr lang="en-US" baseline="0" dirty="0" smtClean="0"/>
              <a:t> the students to think / pair / share regarding strengths and weaknesses (if any) seen in this episode of teaching.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mn-lt"/>
              <a:ea typeface="ＭＳ Ｐゴシック" pitchFamily="34" charset="-128"/>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ea typeface="ＭＳ Ｐゴシック" pitchFamily="34" charset="-128"/>
                <a:cs typeface="Calibri"/>
              </a:rPr>
              <a:t>Mathematics Teaching Practices as they are illustrated in a video example</a:t>
            </a:r>
            <a:r>
              <a:rPr lang="en-US" sz="1200" baseline="0" dirty="0" smtClean="0">
                <a:latin typeface="+mn-lt"/>
                <a:ea typeface="ＭＳ Ｐゴシック" pitchFamily="34" charset="-128"/>
                <a:cs typeface="Calibri"/>
              </a:rPr>
              <a:t> and to focus in on two specific teaching practices: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Facilitate meaningful mathematical discourse; and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Pose purposeful questions.”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26</a:t>
            </a:fld>
            <a:endParaRPr lang="en-US"/>
          </a:p>
        </p:txBody>
      </p:sp>
    </p:spTree>
    <p:extLst>
      <p:ext uri="{BB962C8B-B14F-4D97-AF65-F5344CB8AC3E}">
        <p14:creationId xmlns:p14="http://schemas.microsoft.com/office/powerpoint/2010/main" val="8497253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ea typeface="ＭＳ Ｐゴシック" pitchFamily="34" charset="-128"/>
                <a:cs typeface="Calibri"/>
              </a:rPr>
              <a:t>6 min.</a:t>
            </a:r>
            <a:r>
              <a:rPr lang="en-US" sz="1200" dirty="0" smtClean="0">
                <a:latin typeface="+mn-lt"/>
                <a:ea typeface="ＭＳ Ｐゴシック" pitchFamily="34" charset="-128"/>
                <a:cs typeface="Calibri"/>
              </a:rPr>
              <a:t>		“This module on ‘The Case of Victoria Bill and the Bubble Gum Task’ will provide users with an opportunity to think about the Effective Mathematics Teaching Practices as they are illustrated in a video example</a:t>
            </a:r>
            <a:r>
              <a:rPr lang="en-US" sz="1200" baseline="0" dirty="0" smtClean="0">
                <a:latin typeface="+mn-lt"/>
                <a:ea typeface="ＭＳ Ｐゴシック" pitchFamily="34" charset="-128"/>
                <a:cs typeface="Calibri"/>
              </a:rPr>
              <a:t> and to focus in on two specific teaching practices: </a:t>
            </a:r>
          </a:p>
          <a:p>
            <a:r>
              <a:rPr lang="en-US" sz="1200" baseline="0" dirty="0" smtClean="0">
                <a:latin typeface="+mn-lt"/>
                <a:ea typeface="ＭＳ Ｐゴシック" pitchFamily="34" charset="-128"/>
                <a:cs typeface="Calibri"/>
              </a:rPr>
              <a:t>	3. </a:t>
            </a:r>
            <a:r>
              <a:rPr lang="en-US" dirty="0" smtClean="0"/>
              <a:t>Use and connect mathematical representations</a:t>
            </a:r>
            <a:br>
              <a:rPr lang="en-US" dirty="0" smtClean="0"/>
            </a:br>
            <a:r>
              <a:rPr lang="en-US" dirty="0" smtClean="0"/>
              <a:t>	5.</a:t>
            </a:r>
            <a:r>
              <a:rPr lang="en-US" baseline="0" dirty="0" smtClean="0"/>
              <a:t> Pose purposeful questions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I will introduce this video and set the context but NOT reveal the bullet pointed emphases shown above.    The students are to watch the video and think about which of the teaching practices are exemplified best.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Try the video early.  You may need to be signed in as a card carrying member of the</a:t>
            </a:r>
            <a:r>
              <a:rPr lang="en-US" sz="1200" baseline="0" dirty="0" smtClean="0"/>
              <a:t> NCTM.  </a:t>
            </a:r>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27</a:t>
            </a:fld>
            <a:endParaRPr lang="en-US" dirty="0"/>
          </a:p>
        </p:txBody>
      </p:sp>
    </p:spTree>
    <p:extLst>
      <p:ext uri="{BB962C8B-B14F-4D97-AF65-F5344CB8AC3E}">
        <p14:creationId xmlns:p14="http://schemas.microsoft.com/office/powerpoint/2010/main" val="340573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6 min.</a:t>
            </a:r>
            <a:r>
              <a:rPr lang="en-US" baseline="0" dirty="0" smtClean="0"/>
              <a:t>	</a:t>
            </a:r>
            <a:r>
              <a:rPr lang="en-US" dirty="0" smtClean="0"/>
              <a:t>As before, ask</a:t>
            </a:r>
            <a:r>
              <a:rPr lang="en-US" baseline="0" dirty="0" smtClean="0"/>
              <a:t> the students to think / pair / share regarding strengths and weaknesses (if any) seen in this episode of teaching.  </a:t>
            </a:r>
          </a:p>
          <a:p>
            <a:r>
              <a:rPr lang="en-US" baseline="0" dirty="0" smtClean="0"/>
              <a:t>This time we think it’s, at least,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3. </a:t>
            </a:r>
            <a:r>
              <a:rPr lang="en-US" dirty="0" smtClean="0"/>
              <a:t>Use and connect mathematical representations, and</a:t>
            </a:r>
            <a:br>
              <a:rPr lang="en-US" dirty="0" smtClean="0"/>
            </a:br>
            <a:r>
              <a:rPr lang="en-US" dirty="0" smtClean="0"/>
              <a:t>5.</a:t>
            </a:r>
            <a:r>
              <a:rPr lang="en-US" baseline="0" dirty="0" smtClean="0"/>
              <a:t> Pose purposeful questions</a:t>
            </a:r>
            <a:endParaRPr lang="en-US" dirty="0" smtClean="0"/>
          </a:p>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28</a:t>
            </a:fld>
            <a:endParaRPr lang="en-US"/>
          </a:p>
        </p:txBody>
      </p:sp>
    </p:spTree>
    <p:extLst>
      <p:ext uri="{BB962C8B-B14F-4D97-AF65-F5344CB8AC3E}">
        <p14:creationId xmlns:p14="http://schemas.microsoft.com/office/powerpoint/2010/main" val="6228588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5 min</a:t>
            </a:r>
            <a:r>
              <a:rPr lang="en-US" dirty="0" smtClean="0"/>
              <a:t>.	Using a Think / Pair / Share structure,</a:t>
            </a:r>
            <a:r>
              <a:rPr lang="en-US" baseline="0" dirty="0" smtClean="0"/>
              <a:t> do as it says in the green box: </a:t>
            </a:r>
          </a:p>
          <a:p>
            <a:r>
              <a:rPr lang="en-US" sz="1200" dirty="0" smtClean="0"/>
              <a:t>Using what you know about the </a:t>
            </a:r>
            <a:r>
              <a:rPr lang="en-US" sz="1200" dirty="0" err="1" smtClean="0"/>
              <a:t>CCSSm</a:t>
            </a:r>
            <a:r>
              <a:rPr lang="en-US" sz="1200" dirty="0" smtClean="0"/>
              <a:t>, the SBAC, your teachers, your school and your students, consider the teaching practices, and pick one or two that seem most important.  </a:t>
            </a:r>
            <a:r>
              <a:rPr lang="en-US" sz="1200" smtClean="0"/>
              <a:t>Explain your selection.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29</a:t>
            </a:fld>
            <a:endParaRPr lang="en-US"/>
          </a:p>
        </p:txBody>
      </p:sp>
    </p:spTree>
    <p:extLst>
      <p:ext uri="{BB962C8B-B14F-4D97-AF65-F5344CB8AC3E}">
        <p14:creationId xmlns:p14="http://schemas.microsoft.com/office/powerpoint/2010/main" val="2132114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8 minutes</a:t>
            </a:r>
            <a:r>
              <a:rPr lang="en-US" dirty="0" smtClean="0"/>
              <a:t>	Here are </a:t>
            </a:r>
            <a:r>
              <a:rPr lang="en-US" baseline="0" dirty="0" err="1" smtClean="0"/>
              <a:t>Marzano’s</a:t>
            </a:r>
            <a:r>
              <a:rPr lang="en-US" baseline="0" dirty="0" smtClean="0"/>
              <a:t> Nine “Classroom Instruction That Works, Research-based Strategies.”  </a:t>
            </a:r>
          </a:p>
          <a:p>
            <a:r>
              <a:rPr lang="en-US" baseline="0" dirty="0" smtClean="0"/>
              <a:t>They are often referred to as “High Yield Strategies.”  They came out in 2001 and people were </a:t>
            </a:r>
            <a:r>
              <a:rPr lang="is-IS" baseline="0" dirty="0" smtClean="0"/>
              <a:t>… very enthusiastic</a:t>
            </a:r>
            <a:r>
              <a:rPr lang="en-US" baseline="0" dirty="0" smtClean="0"/>
              <a:t>.  As it turned out, these were not silver bullets after all.  In 2009 (?) </a:t>
            </a:r>
            <a:r>
              <a:rPr lang="en-US" baseline="0" dirty="0" err="1" smtClean="0"/>
              <a:t>Marzano</a:t>
            </a:r>
            <a:r>
              <a:rPr lang="en-US" baseline="0" dirty="0" smtClean="0"/>
              <a:t> published an article saying as much and advising people to apply them in a more considerate fashion.  They are to be used as needed and as appropriate; results may vary.  Still, they are very much worth considering.   </a:t>
            </a:r>
          </a:p>
          <a:p>
            <a:endParaRPr lang="en-US" baseline="0" dirty="0" smtClean="0"/>
          </a:p>
          <a:p>
            <a:r>
              <a:rPr lang="en-US" baseline="0" dirty="0" smtClean="0"/>
              <a:t>Go through the 10 slides (</a:t>
            </a:r>
            <a:r>
              <a:rPr lang="en-US" baseline="0" dirty="0" err="1" smtClean="0"/>
              <a:t>Marzano</a:t>
            </a:r>
            <a:r>
              <a:rPr lang="en-US" baseline="0" dirty="0" smtClean="0"/>
              <a:t> 9 plus a “walk on.”  (academic language)</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3</a:t>
            </a:fld>
            <a:endParaRPr lang="en-US"/>
          </a:p>
        </p:txBody>
      </p:sp>
    </p:spTree>
    <p:extLst>
      <p:ext uri="{BB962C8B-B14F-4D97-AF65-F5344CB8AC3E}">
        <p14:creationId xmlns:p14="http://schemas.microsoft.com/office/powerpoint/2010/main" val="2006811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shouldn’t be here.  It should be in Los Angeles.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30</a:t>
            </a:fld>
            <a:endParaRPr lang="en-US"/>
          </a:p>
        </p:txBody>
      </p:sp>
    </p:spTree>
    <p:extLst>
      <p:ext uri="{BB962C8B-B14F-4D97-AF65-F5344CB8AC3E}">
        <p14:creationId xmlns:p14="http://schemas.microsoft.com/office/powerpoint/2010/main" val="10448795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t>
            </a:r>
            <a:r>
              <a:rPr lang="en-US" baseline="0" dirty="0" smtClean="0"/>
              <a:t> over the directions for the 2</a:t>
            </a:r>
            <a:r>
              <a:rPr lang="en-US" baseline="30000" dirty="0" smtClean="0"/>
              <a:t>nd</a:t>
            </a:r>
            <a:r>
              <a:rPr lang="en-US" baseline="0" dirty="0" smtClean="0"/>
              <a:t> hour.  </a:t>
            </a:r>
            <a:endParaRPr lang="en-US" dirty="0"/>
          </a:p>
        </p:txBody>
      </p:sp>
      <p:sp>
        <p:nvSpPr>
          <p:cNvPr id="4" name="Slide Number Placeholder 3"/>
          <p:cNvSpPr>
            <a:spLocks noGrp="1"/>
          </p:cNvSpPr>
          <p:nvPr>
            <p:ph type="sldNum" sz="quarter" idx="10"/>
          </p:nvPr>
        </p:nvSpPr>
        <p:spPr/>
        <p:txBody>
          <a:bodyPr/>
          <a:lstStyle/>
          <a:p>
            <a:fld id="{C78FC6F1-6937-C44F-9FB6-BB9FB62C5F1D}" type="slidenum">
              <a:rPr lang="en-US" smtClean="0"/>
              <a:pPr/>
              <a:t>31</a:t>
            </a:fld>
            <a:endParaRPr lang="en-US"/>
          </a:p>
        </p:txBody>
      </p:sp>
    </p:spTree>
    <p:extLst>
      <p:ext uri="{BB962C8B-B14F-4D97-AF65-F5344CB8AC3E}">
        <p14:creationId xmlns:p14="http://schemas.microsoft.com/office/powerpoint/2010/main" val="781210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Upload template</a:t>
            </a:r>
          </a:p>
        </p:txBody>
      </p:sp>
      <p:sp>
        <p:nvSpPr>
          <p:cNvPr id="706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6D9EAA-1DC9-4FD9-9BE9-0C072B9D6CE8}" type="slidenum">
              <a:rPr lang="en-US">
                <a:ea typeface="ＭＳ Ｐゴシック" charset="-128"/>
                <a:cs typeface="ＭＳ Ｐゴシック" charset="-128"/>
              </a:rPr>
              <a:pPr fontAlgn="base">
                <a:spcBef>
                  <a:spcPct val="0"/>
                </a:spcBef>
                <a:spcAft>
                  <a:spcPct val="0"/>
                </a:spcAft>
                <a:defRPr/>
              </a:pPr>
              <a:t>32</a:t>
            </a:fld>
            <a:endParaRPr lang="en-US">
              <a:ea typeface="ＭＳ Ｐゴシック" charset="-128"/>
              <a:cs typeface="ＭＳ Ｐゴシック" charset="-128"/>
            </a:endParaRPr>
          </a:p>
        </p:txBody>
      </p:sp>
    </p:spTree>
    <p:extLst>
      <p:ext uri="{BB962C8B-B14F-4D97-AF65-F5344CB8AC3E}">
        <p14:creationId xmlns:p14="http://schemas.microsoft.com/office/powerpoint/2010/main" val="891498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4</a:t>
            </a:fld>
            <a:endParaRPr lang="en-US"/>
          </a:p>
        </p:txBody>
      </p:sp>
    </p:spTree>
    <p:extLst>
      <p:ext uri="{BB962C8B-B14F-4D97-AF65-F5344CB8AC3E}">
        <p14:creationId xmlns:p14="http://schemas.microsoft.com/office/powerpoint/2010/main" val="40610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Mark</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5</a:t>
            </a:fld>
            <a:endParaRPr lang="en-US"/>
          </a:p>
        </p:txBody>
      </p:sp>
    </p:spTree>
    <p:extLst>
      <p:ext uri="{BB962C8B-B14F-4D97-AF65-F5344CB8AC3E}">
        <p14:creationId xmlns:p14="http://schemas.microsoft.com/office/powerpoint/2010/main" val="1905241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need to know what you are aiming toward.  You have directed the students toward that goal and you are recognizing and reinforcing progress toward the goal.  “Teachers should reward based on standards of performance.”  </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6</a:t>
            </a:fld>
            <a:endParaRPr lang="en-US"/>
          </a:p>
        </p:txBody>
      </p:sp>
    </p:spTree>
    <p:extLst>
      <p:ext uri="{BB962C8B-B14F-4D97-AF65-F5344CB8AC3E}">
        <p14:creationId xmlns:p14="http://schemas.microsoft.com/office/powerpoint/2010/main" val="2032894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popular to eschew HW.  But</a:t>
            </a:r>
            <a:r>
              <a:rPr lang="en-US" baseline="0" dirty="0" smtClean="0"/>
              <a:t> students need to practice skills so that they become automatic and can be used flexibly.  There is an analogy to be made here with the use of tools like the skill saw or the whisk</a:t>
            </a:r>
            <a:r>
              <a:rPr lang="is-IS" baseline="0" dirty="0" smtClean="0"/>
              <a:t>…  There is also, in HW and practice, the opportunity for “productive struggle.”  You have to know your students’ ZPD.  </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7</a:t>
            </a:fld>
            <a:endParaRPr lang="en-US"/>
          </a:p>
        </p:txBody>
      </p:sp>
    </p:spTree>
    <p:extLst>
      <p:ext uri="{BB962C8B-B14F-4D97-AF65-F5344CB8AC3E}">
        <p14:creationId xmlns:p14="http://schemas.microsoft.com/office/powerpoint/2010/main" val="1859031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with note-taking, the creation or</a:t>
            </a:r>
            <a:r>
              <a:rPr lang="en-US" baseline="0" dirty="0" smtClean="0"/>
              <a:t> the interpretation of a nonlinguistic representation is a chance to make sense, </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8</a:t>
            </a:fld>
            <a:endParaRPr lang="en-US"/>
          </a:p>
        </p:txBody>
      </p:sp>
    </p:spTree>
    <p:extLst>
      <p:ext uri="{BB962C8B-B14F-4D97-AF65-F5344CB8AC3E}">
        <p14:creationId xmlns:p14="http://schemas.microsoft.com/office/powerpoint/2010/main" val="395279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of the point here is that students will compare ideas and if you have given them productive task</a:t>
            </a:r>
            <a:r>
              <a:rPr lang="en-US" baseline="0" dirty="0" smtClean="0"/>
              <a:t>s and they are motivated to pursue them, the productive ideas and strategies will “win.” </a:t>
            </a:r>
            <a:r>
              <a:rPr lang="is-IS" baseline="0" dirty="0" smtClean="0"/>
              <a:t>… hmmm</a:t>
            </a:r>
            <a:endParaRPr lang="en-US" dirty="0"/>
          </a:p>
        </p:txBody>
      </p:sp>
      <p:sp>
        <p:nvSpPr>
          <p:cNvPr id="4" name="Slide Number Placeholder 3"/>
          <p:cNvSpPr>
            <a:spLocks noGrp="1"/>
          </p:cNvSpPr>
          <p:nvPr>
            <p:ph type="sldNum" sz="quarter" idx="10"/>
          </p:nvPr>
        </p:nvSpPr>
        <p:spPr/>
        <p:txBody>
          <a:bodyPr/>
          <a:lstStyle/>
          <a:p>
            <a:fld id="{F87DBB59-85E4-4E06-8954-82852D8E1C48}" type="slidenum">
              <a:rPr lang="en-US" smtClean="0"/>
              <a:pPr/>
              <a:t>9</a:t>
            </a:fld>
            <a:endParaRPr lang="en-US"/>
          </a:p>
        </p:txBody>
      </p:sp>
    </p:spTree>
    <p:extLst>
      <p:ext uri="{BB962C8B-B14F-4D97-AF65-F5344CB8AC3E}">
        <p14:creationId xmlns:p14="http://schemas.microsoft.com/office/powerpoint/2010/main" val="196542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BF6C88-CFAB-314C-8D55-D5D3DE7FAC21}"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2113903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F6C88-CFAB-314C-8D55-D5D3DE7FAC21}"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1503967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F6C88-CFAB-314C-8D55-D5D3DE7FAC21}"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115838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F6C88-CFAB-314C-8D55-D5D3DE7FAC21}"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71164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BF6C88-CFAB-314C-8D55-D5D3DE7FAC21}" type="datetimeFigureOut">
              <a:rPr lang="en-US" smtClean="0"/>
              <a:pPr/>
              <a:t>2/21/18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2073785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BF6C88-CFAB-314C-8D55-D5D3DE7FAC21}"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33358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BF6C88-CFAB-314C-8D55-D5D3DE7FAC21}" type="datetimeFigureOut">
              <a:rPr lang="en-US" smtClean="0"/>
              <a:pPr/>
              <a:t>2/21/18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628974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BF6C88-CFAB-314C-8D55-D5D3DE7FAC21}" type="datetimeFigureOut">
              <a:rPr lang="en-US" smtClean="0"/>
              <a:pPr/>
              <a:t>2/21/18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1894519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BF6C88-CFAB-314C-8D55-D5D3DE7FAC21}" type="datetimeFigureOut">
              <a:rPr lang="en-US" smtClean="0"/>
              <a:pPr/>
              <a:t>2/21/18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606199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BF6C88-CFAB-314C-8D55-D5D3DE7FAC21}"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1280311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BF6C88-CFAB-314C-8D55-D5D3DE7FAC21}" type="datetimeFigureOut">
              <a:rPr lang="en-US" smtClean="0"/>
              <a:pPr/>
              <a:t>2/21/18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8D3C0-9333-2549-B428-F85A5B1D0E60}" type="slidenum">
              <a:rPr lang="en-US" smtClean="0"/>
              <a:pPr/>
              <a:t>‹#›</a:t>
            </a:fld>
            <a:endParaRPr lang="en-US"/>
          </a:p>
        </p:txBody>
      </p:sp>
    </p:spTree>
    <p:extLst>
      <p:ext uri="{BB962C8B-B14F-4D97-AF65-F5344CB8AC3E}">
        <p14:creationId xmlns:p14="http://schemas.microsoft.com/office/powerpoint/2010/main" val="13709738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BF6C88-CFAB-314C-8D55-D5D3DE7FAC21}" type="datetimeFigureOut">
              <a:rPr lang="en-US" smtClean="0"/>
              <a:pPr/>
              <a:t>2/21/18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8D3C0-9333-2549-B428-F85A5B1D0E60}" type="slidenum">
              <a:rPr lang="en-US" smtClean="0"/>
              <a:pPr/>
              <a:t>‹#›</a:t>
            </a:fld>
            <a:endParaRPr lang="en-US"/>
          </a:p>
        </p:txBody>
      </p:sp>
    </p:spTree>
    <p:extLst>
      <p:ext uri="{BB962C8B-B14F-4D97-AF65-F5344CB8AC3E}">
        <p14:creationId xmlns:p14="http://schemas.microsoft.com/office/powerpoint/2010/main" val="407487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hyperlink" Target="http://www.nctm.org/Conferences-and-Professional-Development/Principles-to-Actions-Professional-Learning-Toolkit/" TargetMode="External"/><Relationship Id="rId4" Type="http://schemas.openxmlformats.org/officeDocument/2006/relationships/hyperlink" Target="https://www.nctm.org/profdev/half_of_a_whole/" TargetMode="External"/><Relationship Id="rId5"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hyperlink" Target="http://www.nctm.org/Conferences-and-Professional-Development/Principles-to-Actions-Professional-Learning-Toolkit/" TargetMode="External"/><Relationship Id="rId4" Type="http://schemas.openxmlformats.org/officeDocument/2006/relationships/hyperlink" Target="http://www.nctm.org/Conferences-and-Professional-Development/Principles-to-Actions-Toolkit/The-Case-of-Victoria-Bill-and-the-Bubble-Gum-Task/" TargetMode="External"/><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ed240s12a.wikispaces.com/file/view/teacher-content-pedagogy.png/350755204/400x344/teacher-content-pedagog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82" y="994325"/>
            <a:ext cx="5832763" cy="50161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756073" y="5701190"/>
            <a:ext cx="2293256" cy="923330"/>
          </a:xfrm>
          <a:prstGeom prst="rect">
            <a:avLst/>
          </a:prstGeom>
          <a:noFill/>
        </p:spPr>
        <p:txBody>
          <a:bodyPr wrap="none" rtlCol="0">
            <a:spAutoFit/>
          </a:bodyPr>
          <a:lstStyle/>
          <a:p>
            <a:r>
              <a:rPr lang="en-US" dirty="0" smtClean="0"/>
              <a:t>Mark Roddy, Ph.D.</a:t>
            </a:r>
          </a:p>
          <a:p>
            <a:r>
              <a:rPr lang="en-US" dirty="0" smtClean="0"/>
              <a:t>Seattle University</a:t>
            </a:r>
          </a:p>
          <a:p>
            <a:r>
              <a:rPr lang="en-US" dirty="0" err="1" smtClean="0"/>
              <a:t>mroddy@seattleu.edu</a:t>
            </a:r>
            <a:endParaRPr lang="en-US" dirty="0"/>
          </a:p>
        </p:txBody>
      </p:sp>
      <p:sp>
        <p:nvSpPr>
          <p:cNvPr id="13" name="Title 1"/>
          <p:cNvSpPr>
            <a:spLocks noGrp="1"/>
          </p:cNvSpPr>
          <p:nvPr>
            <p:ph type="ctrTitle"/>
          </p:nvPr>
        </p:nvSpPr>
        <p:spPr>
          <a:xfrm>
            <a:off x="5005953" y="297606"/>
            <a:ext cx="6881246" cy="2151126"/>
          </a:xfrm>
        </p:spPr>
        <p:txBody>
          <a:bodyPr>
            <a:normAutofit fontScale="90000"/>
          </a:bodyPr>
          <a:lstStyle/>
          <a:p>
            <a:r>
              <a:rPr lang="en-US" dirty="0" smtClean="0">
                <a:effectLst>
                  <a:outerShdw blurRad="50800" dist="38100" algn="l" rotWithShape="0">
                    <a:prstClr val="black">
                      <a:alpha val="40000"/>
                    </a:prstClr>
                  </a:outerShdw>
                </a:effectLst>
              </a:rPr>
              <a:t>Effective Teaching Practices in Mathematics</a:t>
            </a:r>
            <a:endParaRPr lang="en-US" dirty="0">
              <a:effectLst>
                <a:outerShdw blurRad="50800" dist="38100" algn="l" rotWithShape="0">
                  <a:prstClr val="black">
                    <a:alpha val="40000"/>
                  </a:prstClr>
                </a:outerShdw>
              </a:effectLst>
            </a:endParaRPr>
          </a:p>
        </p:txBody>
      </p:sp>
      <p:sp>
        <p:nvSpPr>
          <p:cNvPr id="14" name="Subtitle 2"/>
          <p:cNvSpPr>
            <a:spLocks noGrp="1"/>
          </p:cNvSpPr>
          <p:nvPr>
            <p:ph type="subTitle" idx="1"/>
          </p:nvPr>
        </p:nvSpPr>
        <p:spPr>
          <a:xfrm>
            <a:off x="5398576" y="2409016"/>
            <a:ext cx="6096000" cy="1763050"/>
          </a:xfrm>
        </p:spPr>
        <p:txBody>
          <a:bodyPr>
            <a:normAutofit/>
          </a:bodyPr>
          <a:lstStyle/>
          <a:p>
            <a:r>
              <a:rPr lang="en-US" sz="3200" dirty="0" smtClean="0">
                <a:effectLst>
                  <a:outerShdw blurRad="50800" dist="38100" algn="l" rotWithShape="0">
                    <a:prstClr val="black">
                      <a:alpha val="40000"/>
                    </a:prstClr>
                  </a:outerShdw>
                </a:effectLst>
              </a:rPr>
              <a:t>from the </a:t>
            </a:r>
            <a:r>
              <a:rPr lang="en-US" sz="3200" dirty="0" err="1" smtClean="0">
                <a:effectLst>
                  <a:outerShdw blurRad="50800" dist="38100" algn="l" rotWithShape="0">
                    <a:prstClr val="black">
                      <a:alpha val="40000"/>
                    </a:prstClr>
                  </a:outerShdw>
                </a:effectLst>
              </a:rPr>
              <a:t>Marzano</a:t>
            </a:r>
            <a:r>
              <a:rPr lang="en-US" sz="3200" dirty="0" smtClean="0">
                <a:effectLst>
                  <a:outerShdw blurRad="50800" dist="38100" algn="l" rotWithShape="0">
                    <a:prstClr val="black">
                      <a:alpha val="40000"/>
                    </a:prstClr>
                  </a:outerShdw>
                </a:effectLst>
              </a:rPr>
              <a:t> 9, </a:t>
            </a:r>
            <a:br>
              <a:rPr lang="en-US" sz="3200" dirty="0" smtClean="0">
                <a:effectLst>
                  <a:outerShdw blurRad="50800" dist="38100" algn="l" rotWithShape="0">
                    <a:prstClr val="black">
                      <a:alpha val="40000"/>
                    </a:prstClr>
                  </a:outerShdw>
                </a:effectLst>
              </a:rPr>
            </a:br>
            <a:r>
              <a:rPr lang="en-US" sz="3200" dirty="0" smtClean="0">
                <a:effectLst>
                  <a:outerShdw blurRad="50800" dist="38100" algn="l" rotWithShape="0">
                    <a:prstClr val="black">
                      <a:alpha val="40000"/>
                    </a:prstClr>
                  </a:outerShdw>
                </a:effectLst>
              </a:rPr>
              <a:t>to the NCTM 8, </a:t>
            </a:r>
            <a:br>
              <a:rPr lang="en-US" sz="3200" dirty="0" smtClean="0">
                <a:effectLst>
                  <a:outerShdw blurRad="50800" dist="38100" algn="l" rotWithShape="0">
                    <a:prstClr val="black">
                      <a:alpha val="40000"/>
                    </a:prstClr>
                  </a:outerShdw>
                </a:effectLst>
              </a:rPr>
            </a:br>
            <a:r>
              <a:rPr lang="en-US" sz="3200" dirty="0" smtClean="0">
                <a:effectLst>
                  <a:outerShdw blurRad="50800" dist="38100" algn="l" rotWithShape="0">
                    <a:prstClr val="black">
                      <a:alpha val="40000"/>
                    </a:prstClr>
                  </a:outerShdw>
                </a:effectLst>
              </a:rPr>
              <a:t>to your classroom</a:t>
            </a:r>
            <a:endParaRPr lang="en-US" sz="3200"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660260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10</a:t>
            </a:fld>
            <a:endParaRPr lang="en-US"/>
          </a:p>
        </p:txBody>
      </p:sp>
      <p:graphicFrame>
        <p:nvGraphicFramePr>
          <p:cNvPr id="7" name="Table 6"/>
          <p:cNvGraphicFramePr>
            <a:graphicFrameLocks noGrp="1"/>
          </p:cNvGraphicFramePr>
          <p:nvPr>
            <p:extLst/>
          </p:nvPr>
        </p:nvGraphicFramePr>
        <p:xfrm>
          <a:off x="1657350" y="2667000"/>
          <a:ext cx="8763000" cy="2206092"/>
        </p:xfrm>
        <a:graphic>
          <a:graphicData uri="http://schemas.openxmlformats.org/drawingml/2006/table">
            <a:tbl>
              <a:tblPr firstRow="1" bandRow="1">
                <a:tableStyleId>{327F97BB-C833-4FB7-BDE5-3F7075034690}</a:tableStyleId>
              </a:tblPr>
              <a:tblGrid>
                <a:gridCol w="2921000"/>
                <a:gridCol w="2835088"/>
                <a:gridCol w="3006912"/>
              </a:tblGrid>
              <a:tr h="353403">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413612">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Setting </a:t>
                      </a:r>
                      <a:r>
                        <a:rPr lang="en-US" sz="2400" b="1" kern="1200" baseline="0" dirty="0" smtClean="0">
                          <a:solidFill>
                            <a:srgbClr val="C00000"/>
                          </a:solidFill>
                          <a:effectLst/>
                          <a:latin typeface="Arial"/>
                          <a:ea typeface="Times New Roman"/>
                          <a:cs typeface="+mn-cs"/>
                        </a:rPr>
                        <a:t>Objectives </a:t>
                      </a:r>
                      <a:r>
                        <a:rPr lang="en-US" sz="2400" b="1" kern="1200" baseline="0" dirty="0">
                          <a:solidFill>
                            <a:srgbClr val="C00000"/>
                          </a:solidFill>
                          <a:effectLst/>
                          <a:latin typeface="Arial"/>
                          <a:ea typeface="Times New Roman"/>
                          <a:cs typeface="+mn-cs"/>
                        </a:rPr>
                        <a:t>and </a:t>
                      </a:r>
                      <a:r>
                        <a:rPr lang="en-US" sz="2400" b="1" kern="1200" baseline="0" dirty="0" smtClean="0">
                          <a:solidFill>
                            <a:srgbClr val="C00000"/>
                          </a:solidFill>
                          <a:effectLst/>
                          <a:latin typeface="Arial"/>
                          <a:ea typeface="Times New Roman"/>
                          <a:cs typeface="+mn-cs"/>
                        </a:rPr>
                        <a:t>Providing Feedback</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Teachers should create specific but flexible goals, allowing some student choice. Teacher feedback should be corrective, timely, and specific to a criterion.</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Articulating and displaying learning goals, KWL, contract learning goals, etc.</a:t>
                      </a:r>
                    </a:p>
                  </a:txBody>
                  <a:tcPr marL="68580" marR="68580" marT="0" marB="0" anchor="ctr"/>
                </a:tc>
              </a:tr>
              <a:tr h="412304">
                <a:tc gridSpan="3">
                  <a:txBody>
                    <a:bodyPr/>
                    <a:lstStyle/>
                    <a:p>
                      <a:pPr marL="0" marR="0" algn="l">
                        <a:spcBef>
                          <a:spcPts val="0"/>
                        </a:spcBef>
                        <a:spcAft>
                          <a:spcPts val="0"/>
                        </a:spcAft>
                      </a:pPr>
                      <a:endParaRPr lang="en-US" sz="28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038600" y="4721302"/>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23%</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#7</a:t>
            </a:r>
            <a:endParaRPr lang="en-US" sz="6000" dirty="0"/>
          </a:p>
        </p:txBody>
      </p:sp>
    </p:spTree>
    <p:extLst>
      <p:ext uri="{BB962C8B-B14F-4D97-AF65-F5344CB8AC3E}">
        <p14:creationId xmlns:p14="http://schemas.microsoft.com/office/powerpoint/2010/main" val="845563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11</a:t>
            </a:fld>
            <a:endParaRPr lang="en-US"/>
          </a:p>
        </p:txBody>
      </p:sp>
      <p:graphicFrame>
        <p:nvGraphicFramePr>
          <p:cNvPr id="7" name="Table 6"/>
          <p:cNvGraphicFramePr>
            <a:graphicFrameLocks noGrp="1"/>
          </p:cNvGraphicFramePr>
          <p:nvPr>
            <p:extLst/>
          </p:nvPr>
        </p:nvGraphicFramePr>
        <p:xfrm>
          <a:off x="1676400" y="2590800"/>
          <a:ext cx="8839200" cy="2743200"/>
        </p:xfrm>
        <a:graphic>
          <a:graphicData uri="http://schemas.openxmlformats.org/drawingml/2006/table">
            <a:tbl>
              <a:tblPr firstRow="1" bandRow="1">
                <a:tableStyleId>{327F97BB-C833-4FB7-BDE5-3F7075034690}</a:tableStyleId>
              </a:tblPr>
              <a:tblGrid>
                <a:gridCol w="2946400"/>
                <a:gridCol w="2859741"/>
                <a:gridCol w="3033059"/>
              </a:tblGrid>
              <a:tr h="345440">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842346">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Generating and </a:t>
                      </a:r>
                      <a:r>
                        <a:rPr lang="en-US" sz="2400" b="1" kern="1200" baseline="0" dirty="0" smtClean="0">
                          <a:solidFill>
                            <a:srgbClr val="C00000"/>
                          </a:solidFill>
                          <a:effectLst/>
                          <a:latin typeface="Arial"/>
                          <a:ea typeface="Times New Roman"/>
                          <a:cs typeface="+mn-cs"/>
                        </a:rPr>
                        <a:t>Testing Hypothesis</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Students should generate, explain, test and defend hypotheses using both inductive and deductive strategies through problem solving, history investigation, invention, experimental inquiry, and decision making.</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Thinking processes, constructivist practices, investigate, explore, social construction of knowledge, use of inductive and deductive reasoning, questioning the author, etc.</a:t>
                      </a:r>
                    </a:p>
                  </a:txBody>
                  <a:tcPr marL="68580" marR="68580" marT="0" marB="0" anchor="ctr"/>
                </a:tc>
              </a:tr>
              <a:tr h="403013">
                <a:tc gridSpan="3">
                  <a:txBody>
                    <a:bodyPr/>
                    <a:lstStyle/>
                    <a:p>
                      <a:pPr marL="0" marR="0" algn="l">
                        <a:spcBef>
                          <a:spcPts val="0"/>
                        </a:spcBef>
                        <a:spcAft>
                          <a:spcPts val="0"/>
                        </a:spcAft>
                      </a:pPr>
                      <a:endParaRPr lang="en-US" sz="28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181475" y="5163882"/>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23%</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#8</a:t>
            </a:r>
            <a:endParaRPr lang="en-US" sz="6000" dirty="0"/>
          </a:p>
        </p:txBody>
      </p:sp>
    </p:spTree>
    <p:extLst>
      <p:ext uri="{BB962C8B-B14F-4D97-AF65-F5344CB8AC3E}">
        <p14:creationId xmlns:p14="http://schemas.microsoft.com/office/powerpoint/2010/main" val="1215828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12</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145854098"/>
              </p:ext>
            </p:extLst>
          </p:nvPr>
        </p:nvGraphicFramePr>
        <p:xfrm>
          <a:off x="1657350" y="2514600"/>
          <a:ext cx="8763000" cy="3292936"/>
        </p:xfrm>
        <a:graphic>
          <a:graphicData uri="http://schemas.openxmlformats.org/drawingml/2006/table">
            <a:tbl>
              <a:tblPr firstRow="1" bandRow="1">
                <a:tableStyleId>{327F97BB-C833-4FB7-BDE5-3F7075034690}</a:tableStyleId>
              </a:tblPr>
              <a:tblGrid>
                <a:gridCol w="2514600"/>
                <a:gridCol w="3124200"/>
                <a:gridCol w="3124200"/>
              </a:tblGrid>
              <a:tr h="349424">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2562440">
                <a:tc>
                  <a:txBody>
                    <a:bodyPr/>
                    <a:lstStyle/>
                    <a:p>
                      <a:pPr marL="0" marR="0" algn="l">
                        <a:spcBef>
                          <a:spcPts val="0"/>
                        </a:spcBef>
                        <a:spcAft>
                          <a:spcPts val="0"/>
                        </a:spcAft>
                      </a:pPr>
                      <a:r>
                        <a:rPr lang="en-US" sz="2400" b="1" kern="1200" baseline="0" dirty="0">
                          <a:solidFill>
                            <a:srgbClr val="FF0000"/>
                          </a:solidFill>
                          <a:effectLst/>
                          <a:latin typeface="Arial"/>
                          <a:ea typeface="Times New Roman"/>
                          <a:cs typeface="+mn-cs"/>
                        </a:rPr>
                        <a:t>Questions, </a:t>
                      </a:r>
                      <a:r>
                        <a:rPr lang="en-US" sz="2400" b="1" kern="1200" baseline="0" dirty="0" smtClean="0">
                          <a:solidFill>
                            <a:srgbClr val="FF0000"/>
                          </a:solidFill>
                          <a:effectLst/>
                          <a:latin typeface="Arial"/>
                          <a:ea typeface="Times New Roman"/>
                          <a:cs typeface="+mn-cs"/>
                        </a:rPr>
                        <a:t>Cues</a:t>
                      </a:r>
                      <a:r>
                        <a:rPr lang="en-US" sz="2400" b="1" kern="1200" baseline="0" dirty="0">
                          <a:solidFill>
                            <a:srgbClr val="FF0000"/>
                          </a:solidFill>
                          <a:effectLst/>
                          <a:latin typeface="Arial"/>
                          <a:ea typeface="Times New Roman"/>
                          <a:cs typeface="+mn-cs"/>
                        </a:rPr>
                        <a:t>, and </a:t>
                      </a:r>
                      <a:r>
                        <a:rPr lang="en-US" sz="2400" b="1" kern="1200" baseline="0" dirty="0" smtClean="0">
                          <a:solidFill>
                            <a:srgbClr val="FF0000"/>
                          </a:solidFill>
                          <a:effectLst/>
                          <a:latin typeface="Arial"/>
                          <a:ea typeface="Times New Roman"/>
                          <a:cs typeface="+mn-cs"/>
                        </a:rPr>
                        <a:t>Advance Organizers</a:t>
                      </a:r>
                      <a:endParaRPr lang="en-US" sz="2400" b="1" kern="1200" baseline="0" dirty="0">
                        <a:solidFill>
                          <a:srgbClr val="FF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Teachers should use cues and questions that focus on what is important (rather than unusual), use ample wait time before accepting responses, eliciting inference and analysis. Advance organizers should focus on what is important and are more useful with information that is not well organized.</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Graphic organizers, provide guiding questions before each lesson, think </a:t>
                      </a:r>
                      <a:r>
                        <a:rPr lang="en-US" sz="1600" kern="1200" dirty="0" err="1">
                          <a:solidFill>
                            <a:schemeClr val="tx1"/>
                          </a:solidFill>
                          <a:effectLst/>
                          <a:latin typeface="+mj-lt"/>
                          <a:ea typeface="Times New Roman"/>
                          <a:cs typeface="+mn-cs"/>
                        </a:rPr>
                        <a:t>alouds</a:t>
                      </a:r>
                      <a:r>
                        <a:rPr lang="en-US" sz="1600" kern="1200" dirty="0">
                          <a:solidFill>
                            <a:schemeClr val="tx1"/>
                          </a:solidFill>
                          <a:effectLst/>
                          <a:latin typeface="+mj-lt"/>
                          <a:ea typeface="Times New Roman"/>
                          <a:cs typeface="+mn-cs"/>
                        </a:rPr>
                        <a:t>, </a:t>
                      </a:r>
                      <a:r>
                        <a:rPr lang="en-US" sz="1600" kern="1200" dirty="0" err="1">
                          <a:solidFill>
                            <a:schemeClr val="tx1"/>
                          </a:solidFill>
                          <a:effectLst/>
                          <a:latin typeface="+mj-lt"/>
                          <a:ea typeface="Times New Roman"/>
                          <a:cs typeface="+mn-cs"/>
                        </a:rPr>
                        <a:t>inferencing</a:t>
                      </a:r>
                      <a:r>
                        <a:rPr lang="en-US" sz="1600" kern="1200" dirty="0">
                          <a:solidFill>
                            <a:schemeClr val="tx1"/>
                          </a:solidFill>
                          <a:effectLst/>
                          <a:latin typeface="+mj-lt"/>
                          <a:ea typeface="Times New Roman"/>
                          <a:cs typeface="+mn-cs"/>
                        </a:rPr>
                        <a:t>, predicting, drawing conclusions, skim chapters to identify key vocabulary, concepts and skills, A.C.E. anticipation guide, annotating the text, etc.</a:t>
                      </a:r>
                    </a:p>
                  </a:txBody>
                  <a:tcPr marL="68580" marR="68580" marT="0" marB="0" anchor="ctr"/>
                </a:tc>
              </a:tr>
              <a:tr h="364736">
                <a:tc gridSpan="3">
                  <a:txBody>
                    <a:bodyPr/>
                    <a:lstStyle/>
                    <a:p>
                      <a:pPr marL="0" marR="0" algn="l">
                        <a:spcBef>
                          <a:spcPts val="0"/>
                        </a:spcBef>
                        <a:spcAft>
                          <a:spcPts val="0"/>
                        </a:spcAft>
                      </a:pPr>
                      <a:endParaRPr lang="en-US" sz="20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181475" y="5346407"/>
            <a:ext cx="3733800" cy="13750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22%</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#9</a:t>
            </a:r>
            <a:endParaRPr lang="en-US" sz="6000" dirty="0"/>
          </a:p>
        </p:txBody>
      </p:sp>
    </p:spTree>
    <p:extLst>
      <p:ext uri="{BB962C8B-B14F-4D97-AF65-F5344CB8AC3E}">
        <p14:creationId xmlns:p14="http://schemas.microsoft.com/office/powerpoint/2010/main" val="20041875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13</a:t>
            </a:fld>
            <a:endParaRPr lang="en-US"/>
          </a:p>
        </p:txBody>
      </p:sp>
      <p:graphicFrame>
        <p:nvGraphicFramePr>
          <p:cNvPr id="7" name="Table 6"/>
          <p:cNvGraphicFramePr>
            <a:graphicFrameLocks noGrp="1"/>
          </p:cNvGraphicFramePr>
          <p:nvPr>
            <p:extLst/>
          </p:nvPr>
        </p:nvGraphicFramePr>
        <p:xfrm>
          <a:off x="1683488" y="2590801"/>
          <a:ext cx="8839200" cy="2518538"/>
        </p:xfrm>
        <a:graphic>
          <a:graphicData uri="http://schemas.openxmlformats.org/drawingml/2006/table">
            <a:tbl>
              <a:tblPr firstRow="1" bandRow="1">
                <a:tableStyleId>{327F97BB-C833-4FB7-BDE5-3F7075034690}</a:tableStyleId>
              </a:tblPr>
              <a:tblGrid>
                <a:gridCol w="2946400"/>
                <a:gridCol w="2859741"/>
                <a:gridCol w="3033059"/>
              </a:tblGrid>
              <a:tr h="328773">
                <a:tc>
                  <a:txBody>
                    <a:bodyPr/>
                    <a:lstStyle/>
                    <a:p>
                      <a:r>
                        <a:rPr lang="en-US" dirty="0" smtClean="0">
                          <a:solidFill>
                            <a:srgbClr val="C00000"/>
                          </a:solidFill>
                          <a:latin typeface="+mj-lt"/>
                        </a:rPr>
                        <a:t>High Yield Strategy</a:t>
                      </a:r>
                      <a:endParaRPr lang="en-US" dirty="0">
                        <a:solidFill>
                          <a:srgbClr val="C00000"/>
                        </a:solidFill>
                        <a:latin typeface="+mj-lt"/>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726058">
                <a:tc>
                  <a:txBody>
                    <a:bodyPr/>
                    <a:lstStyle/>
                    <a:p>
                      <a:pPr marL="0" marR="0" algn="l">
                        <a:spcBef>
                          <a:spcPts val="0"/>
                        </a:spcBef>
                        <a:spcAft>
                          <a:spcPts val="0"/>
                        </a:spcAft>
                      </a:pPr>
                      <a:r>
                        <a:rPr lang="en-US" sz="2400" b="1" kern="1200" baseline="0" dirty="0" smtClean="0">
                          <a:solidFill>
                            <a:srgbClr val="C00000"/>
                          </a:solidFill>
                          <a:effectLst/>
                          <a:latin typeface="Arial"/>
                          <a:ea typeface="Times New Roman"/>
                          <a:cs typeface="+mn-cs"/>
                        </a:rPr>
                        <a:t>Development of Academic Vocabulary</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smtClean="0">
                          <a:solidFill>
                            <a:schemeClr val="tx1"/>
                          </a:solidFill>
                          <a:effectLst/>
                          <a:latin typeface="+mj-lt"/>
                          <a:ea typeface="Times New Roman"/>
                          <a:cs typeface="+mn-cs"/>
                        </a:rPr>
                        <a:t>Teachers should intentionally develop word knowledge that makes it possible for students to engage with, produce, and talk about texts that are valued in school.</a:t>
                      </a:r>
                      <a:endParaRPr lang="en-US" sz="1600" kern="1200" dirty="0">
                        <a:solidFill>
                          <a:schemeClr val="tx1"/>
                        </a:solidFill>
                        <a:effectLst/>
                        <a:latin typeface="+mj-lt"/>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smtClean="0">
                          <a:solidFill>
                            <a:schemeClr val="tx1"/>
                          </a:solidFill>
                          <a:effectLst/>
                          <a:latin typeface="+mj-lt"/>
                          <a:ea typeface="Times New Roman"/>
                          <a:cs typeface="+mn-cs"/>
                        </a:rPr>
                        <a:t>Interactive Students Notebooks, word walls, A.C.E (Answer-Cite-Evidence-Expand/Explain your answer), “word storm” organizer, word puzzles, word lists, content area journaling</a:t>
                      </a:r>
                      <a:endParaRPr lang="en-US" sz="1600" kern="1200" dirty="0">
                        <a:solidFill>
                          <a:schemeClr val="tx1"/>
                        </a:solidFill>
                        <a:effectLst/>
                        <a:latin typeface="+mj-lt"/>
                        <a:ea typeface="Times New Roman"/>
                        <a:cs typeface="+mn-cs"/>
                      </a:endParaRPr>
                    </a:p>
                  </a:txBody>
                  <a:tcPr marL="68580" marR="68580" marT="0" marB="0" anchor="ctr"/>
                </a:tc>
              </a:tr>
              <a:tr h="383569">
                <a:tc gridSpan="3">
                  <a:txBody>
                    <a:bodyPr/>
                    <a:lstStyle/>
                    <a:p>
                      <a:pPr marL="0" marR="0" algn="l">
                        <a:spcBef>
                          <a:spcPts val="0"/>
                        </a:spcBef>
                        <a:spcAft>
                          <a:spcPts val="0"/>
                        </a:spcAft>
                      </a:pPr>
                      <a:endParaRPr lang="en-US" sz="28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738393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2657" y="214875"/>
            <a:ext cx="7940502" cy="681597"/>
          </a:xfrm>
          <a:effectLst>
            <a:outerShdw blurRad="50800" dist="38100" dir="2700000" algn="tl" rotWithShape="0">
              <a:prstClr val="black">
                <a:alpha val="40000"/>
              </a:prstClr>
            </a:outerShdw>
          </a:effectLst>
        </p:spPr>
        <p:txBody>
          <a:bodyPr>
            <a:normAutofit/>
          </a:bodyPr>
          <a:lstStyle/>
          <a:p>
            <a:r>
              <a:rPr lang="en-US" sz="3200" b="1" dirty="0"/>
              <a:t>Effective Mathematics Teaching Practices</a:t>
            </a:r>
          </a:p>
        </p:txBody>
      </p:sp>
      <p:sp>
        <p:nvSpPr>
          <p:cNvPr id="3" name="Content Placeholder 2"/>
          <p:cNvSpPr>
            <a:spLocks noGrp="1"/>
          </p:cNvSpPr>
          <p:nvPr>
            <p:ph idx="1"/>
          </p:nvPr>
        </p:nvSpPr>
        <p:spPr>
          <a:xfrm>
            <a:off x="3389156" y="1006624"/>
            <a:ext cx="8270216" cy="5055509"/>
          </a:xfrm>
          <a:solidFill>
            <a:schemeClr val="accent5">
              <a:lumMod val="40000"/>
              <a:lumOff val="60000"/>
            </a:schemeClr>
          </a:solidFill>
          <a:effectLst>
            <a:outerShdw blurRad="76200" dist="38100" dir="2700000" sx="101000" sy="101000" algn="tl" rotWithShape="0">
              <a:prstClr val="black">
                <a:alpha val="26000"/>
              </a:prstClr>
            </a:outerShdw>
          </a:effectLst>
        </p:spPr>
        <p:txBody>
          <a:bodyPr>
            <a:noAutofit/>
          </a:bodyPr>
          <a:lstStyle/>
          <a:p>
            <a:pPr marL="409575" indent="-409575">
              <a:spcAft>
                <a:spcPts val="600"/>
              </a:spcAft>
              <a:buFont typeface="+mj-lt"/>
              <a:buAutoNum type="arabicPeriod"/>
            </a:pPr>
            <a:r>
              <a:rPr lang="en-US" sz="2600" dirty="0">
                <a:solidFill>
                  <a:srgbClr val="000000"/>
                </a:solidFill>
                <a:cs typeface="Calibri"/>
              </a:rPr>
              <a:t>Establish mathematics goals to focus learning.</a:t>
            </a:r>
          </a:p>
          <a:p>
            <a:pPr marL="409575" indent="-409575">
              <a:spcAft>
                <a:spcPts val="600"/>
              </a:spcAft>
              <a:buFont typeface="+mj-lt"/>
              <a:buAutoNum type="arabicPeriod"/>
            </a:pPr>
            <a:r>
              <a:rPr lang="en-US" sz="2600" dirty="0">
                <a:solidFill>
                  <a:srgbClr val="000000"/>
                </a:solidFill>
                <a:cs typeface="Calibri"/>
              </a:rPr>
              <a:t>Implement tasks that promote reasoning and problem solving. </a:t>
            </a:r>
          </a:p>
          <a:p>
            <a:pPr marL="409575" indent="-409575">
              <a:spcAft>
                <a:spcPts val="600"/>
              </a:spcAft>
              <a:buFont typeface="+mj-lt"/>
              <a:buAutoNum type="arabicPeriod"/>
            </a:pPr>
            <a:r>
              <a:rPr lang="en-US" sz="2600" dirty="0">
                <a:solidFill>
                  <a:srgbClr val="000000"/>
                </a:solidFill>
                <a:cs typeface="Calibri"/>
              </a:rPr>
              <a:t>Use and connect mathematical representations.</a:t>
            </a:r>
          </a:p>
          <a:p>
            <a:pPr marL="409575"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indent="-409575">
              <a:spcAft>
                <a:spcPts val="600"/>
              </a:spcAft>
              <a:buFont typeface="+mj-lt"/>
              <a:buAutoNum type="arabicPeriod"/>
            </a:pPr>
            <a:r>
              <a:rPr lang="en-US" sz="2600" dirty="0">
                <a:solidFill>
                  <a:srgbClr val="000000"/>
                </a:solidFill>
                <a:cs typeface="Calibri"/>
              </a:rPr>
              <a:t>Pose purposeful questions.</a:t>
            </a:r>
          </a:p>
          <a:p>
            <a:pPr marL="409575"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conceptual understanding.</a:t>
            </a:r>
          </a:p>
          <a:p>
            <a:pPr marL="409575"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a:solidFill>
                  <a:srgbClr val="000000"/>
                </a:solidFill>
                <a:cs typeface="Calibri"/>
              </a:rPr>
              <a:t>learning</a:t>
            </a:r>
            <a:r>
              <a:rPr lang="en-US" sz="2600" dirty="0">
                <a:solidFill>
                  <a:srgbClr val="000000"/>
                </a:solidFill>
                <a:cs typeface="Calibri"/>
              </a:rPr>
              <a:t> </a:t>
            </a:r>
            <a:r>
              <a:rPr lang="en-US" sz="2600" spc="-50" dirty="0">
                <a:solidFill>
                  <a:srgbClr val="000000"/>
                </a:solidFill>
                <a:cs typeface="Calibri"/>
              </a:rPr>
              <a:t>mathematics</a:t>
            </a:r>
            <a:r>
              <a:rPr lang="en-US" sz="2600" dirty="0">
                <a:solidFill>
                  <a:srgbClr val="000000"/>
                </a:solidFill>
                <a:cs typeface="Calibri"/>
              </a:rPr>
              <a:t>.</a:t>
            </a:r>
          </a:p>
          <a:p>
            <a:pPr marL="409575" indent="-409575">
              <a:spcAft>
                <a:spcPts val="600"/>
              </a:spcAft>
              <a:buFont typeface="+mj-lt"/>
              <a:buAutoNum type="arabicPeriod"/>
            </a:pPr>
            <a:r>
              <a:rPr lang="en-US" sz="2600" dirty="0">
                <a:solidFill>
                  <a:srgbClr val="000000"/>
                </a:solidFill>
                <a:cs typeface="Calibri"/>
              </a:rPr>
              <a:t>Elicit and use evidence of student thinking.</a:t>
            </a:r>
          </a:p>
        </p:txBody>
      </p:sp>
      <p:sp>
        <p:nvSpPr>
          <p:cNvPr id="4" name="TextBox 3"/>
          <p:cNvSpPr txBox="1"/>
          <p:nvPr/>
        </p:nvSpPr>
        <p:spPr>
          <a:xfrm>
            <a:off x="3285627" y="6205605"/>
            <a:ext cx="7970385" cy="584775"/>
          </a:xfrm>
          <a:prstGeom prst="rect">
            <a:avLst/>
          </a:prstGeom>
          <a:solidFill>
            <a:schemeClr val="bg1"/>
          </a:solidFill>
        </p:spPr>
        <p:txBody>
          <a:bodyPr wrap="square" rtlCol="0">
            <a:spAutoFit/>
          </a:bodyPr>
          <a:lstStyle/>
          <a:p>
            <a:r>
              <a:rPr lang="en-US" sz="1600" dirty="0"/>
              <a:t>National Council of Teachers of Mathematics. (2014). </a:t>
            </a:r>
            <a:r>
              <a:rPr lang="en-US" sz="1600" i="1" dirty="0"/>
              <a:t>Principles to actions: </a:t>
            </a:r>
            <a:br>
              <a:rPr lang="en-US" sz="1600" i="1" dirty="0"/>
            </a:br>
            <a:r>
              <a:rPr lang="en-US" sz="1600" i="1" dirty="0"/>
              <a:t>Ensuring mathematical success for all</a:t>
            </a:r>
            <a:r>
              <a:rPr lang="en-US" sz="1600" dirty="0"/>
              <a:t>. Reston, VA: Author. </a:t>
            </a:r>
          </a:p>
        </p:txBody>
      </p:sp>
      <p:pic>
        <p:nvPicPr>
          <p:cNvPr id="3074" name="Picture 2" descr="http://ecx.images-amazon.com/images/I/41gAPT0Zn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470" y="1534958"/>
            <a:ext cx="2799187" cy="3998839"/>
          </a:xfrm>
          <a:prstGeom prst="rect">
            <a:avLst/>
          </a:prstGeom>
          <a:effectLst>
            <a:outerShdw blurRad="76200" dist="38100" dir="2700000" sx="102000" sy="102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pic>
    </p:spTree>
    <p:extLst>
      <p:ext uri="{BB962C8B-B14F-4D97-AF65-F5344CB8AC3E}">
        <p14:creationId xmlns:p14="http://schemas.microsoft.com/office/powerpoint/2010/main" val="632997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ESTABLISH MATHEMATICS GOALS TO FOCUS LEARNING.</a:t>
            </a:r>
          </a:p>
        </p:txBody>
      </p:sp>
      <p:sp>
        <p:nvSpPr>
          <p:cNvPr id="3" name="Subtitle 2"/>
          <p:cNvSpPr>
            <a:spLocks noGrp="1"/>
          </p:cNvSpPr>
          <p:nvPr>
            <p:ph type="subTitle" idx="1"/>
          </p:nvPr>
        </p:nvSpPr>
        <p:spPr/>
        <p:txBody>
          <a:bodyPr>
            <a:normAutofit/>
          </a:bodyPr>
          <a:lstStyle/>
          <a:p>
            <a:pPr algn="l"/>
            <a:r>
              <a:rPr lang="en-US" sz="2800" dirty="0"/>
              <a:t>Effective teaching of mathematics establishes clear goals for the mathematics that students are </a:t>
            </a:r>
            <a:r>
              <a:rPr lang="en-US" sz="2800" dirty="0" smtClean="0"/>
              <a:t>learning</a:t>
            </a:r>
            <a:r>
              <a:rPr lang="en-US" sz="2800" dirty="0"/>
              <a:t>, situates goals within </a:t>
            </a:r>
            <a:r>
              <a:rPr lang="en-US" sz="2800" dirty="0" smtClean="0"/>
              <a:t>learning </a:t>
            </a:r>
            <a:r>
              <a:rPr lang="en-US" sz="2800" dirty="0"/>
              <a:t>progressions, and uses the goals to guide instructional </a:t>
            </a:r>
            <a:r>
              <a:rPr lang="en-US" sz="2800" dirty="0" smtClean="0"/>
              <a:t>decisions.</a:t>
            </a:r>
            <a:endParaRPr lang="en-US" sz="2800" dirty="0"/>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#1</a:t>
            </a:r>
            <a:endParaRPr lang="en-US" sz="6000" dirty="0"/>
          </a:p>
        </p:txBody>
      </p:sp>
      <p:sp>
        <p:nvSpPr>
          <p:cNvPr id="4" name="TextBox 3"/>
          <p:cNvSpPr txBox="1"/>
          <p:nvPr/>
        </p:nvSpPr>
        <p:spPr>
          <a:xfrm>
            <a:off x="582407" y="5319129"/>
            <a:ext cx="209954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What will we learn?</a:t>
            </a:r>
            <a:endParaRPr lang="en-US" dirty="0"/>
          </a:p>
        </p:txBody>
      </p:sp>
      <p:sp>
        <p:nvSpPr>
          <p:cNvPr id="6" name="TextBox 5"/>
          <p:cNvSpPr txBox="1"/>
          <p:nvPr/>
        </p:nvSpPr>
        <p:spPr>
          <a:xfrm>
            <a:off x="3623549" y="5341432"/>
            <a:ext cx="2092881"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dirty="0" smtClean="0"/>
              <a:t>Why is it important?</a:t>
            </a:r>
            <a:endParaRPr lang="en-US" dirty="0"/>
          </a:p>
        </p:txBody>
      </p:sp>
      <p:sp>
        <p:nvSpPr>
          <p:cNvPr id="7" name="TextBox 6"/>
          <p:cNvSpPr txBox="1"/>
          <p:nvPr/>
        </p:nvSpPr>
        <p:spPr>
          <a:xfrm>
            <a:off x="6466585" y="5341432"/>
            <a:ext cx="4732962" cy="369332"/>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US" dirty="0" smtClean="0"/>
              <a:t>How does it relate to what we already learned?</a:t>
            </a:r>
            <a:endParaRPr lang="en-US" dirty="0"/>
          </a:p>
        </p:txBody>
      </p:sp>
      <p:sp>
        <p:nvSpPr>
          <p:cNvPr id="8" name="TextBox 7"/>
          <p:cNvSpPr txBox="1"/>
          <p:nvPr/>
        </p:nvSpPr>
        <p:spPr>
          <a:xfrm>
            <a:off x="3316043" y="6023648"/>
            <a:ext cx="3150542" cy="369332"/>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dirty="0" smtClean="0"/>
              <a:t>Where are we going with this?  </a:t>
            </a:r>
            <a:endParaRPr lang="en-US" dirty="0"/>
          </a:p>
        </p:txBody>
      </p:sp>
    </p:spTree>
    <p:extLst>
      <p:ext uri="{BB962C8B-B14F-4D97-AF65-F5344CB8AC3E}">
        <p14:creationId xmlns:p14="http://schemas.microsoft.com/office/powerpoint/2010/main" val="1374600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IMPLEMENT TASKS THAT PROMOTE REASONING AND PROBLEM </a:t>
            </a:r>
            <a:r>
              <a:rPr lang="en-US" sz="4400" dirty="0" smtClean="0"/>
              <a:t>SOLVING.</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engages students in solving and discussing tasks </a:t>
            </a:r>
            <a:r>
              <a:rPr lang="en-US" sz="2800" dirty="0" smtClean="0"/>
              <a:t>that </a:t>
            </a:r>
            <a:r>
              <a:rPr lang="en-US" sz="2800" dirty="0"/>
              <a:t>promote </a:t>
            </a:r>
            <a:r>
              <a:rPr lang="en-US" sz="2800" dirty="0" smtClean="0"/>
              <a:t>mathematical </a:t>
            </a:r>
            <a:r>
              <a:rPr lang="en-US" sz="2800" dirty="0"/>
              <a:t>reasoning and </a:t>
            </a:r>
            <a:r>
              <a:rPr lang="en-US" sz="2800" dirty="0" smtClean="0"/>
              <a:t>problem </a:t>
            </a:r>
            <a:r>
              <a:rPr lang="en-US" sz="2800" dirty="0"/>
              <a:t>solving and allow multiple entry points and varied solution strategies.</a:t>
            </a:r>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#2</a:t>
            </a:r>
            <a:endParaRPr lang="en-US" sz="6000" dirty="0"/>
          </a:p>
        </p:txBody>
      </p:sp>
      <p:pic>
        <p:nvPicPr>
          <p:cNvPr id="6" name="Picture 2" descr="http://png.clipart.me/graphics/thumbs/116/broken-car-in-cartoon-style-for-repair-or-service-concept-jpeg-version-also-available-in-gallery_11628099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6165" y="5051502"/>
            <a:ext cx="1428750" cy="1123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18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USE AND CONNECT MATHEMATICAL </a:t>
            </a:r>
            <a:r>
              <a:rPr lang="en-US" sz="4400" dirty="0" smtClean="0"/>
              <a:t>REPRESENTATIONS.</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engages students in making connections among </a:t>
            </a:r>
            <a:r>
              <a:rPr lang="en-US" sz="2800" dirty="0" smtClean="0"/>
              <a:t>mathematical </a:t>
            </a:r>
            <a:r>
              <a:rPr lang="en-US" sz="2800" dirty="0"/>
              <a:t>representations to </a:t>
            </a:r>
            <a:r>
              <a:rPr lang="en-US" sz="2800" dirty="0" smtClean="0"/>
              <a:t>deepen understanding </a:t>
            </a:r>
            <a:r>
              <a:rPr lang="en-US" sz="2800" dirty="0"/>
              <a:t>of mathematics concepts and procedures and as tools for problem solving.</a:t>
            </a:r>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#3</a:t>
            </a:r>
            <a:endParaRPr lang="en-US" sz="6000" dirty="0"/>
          </a:p>
        </p:txBody>
      </p:sp>
      <p:pic>
        <p:nvPicPr>
          <p:cNvPr id="2052" name="Picture 4" descr="https://pbs.twimg.com/media/CLMhpzxVEAANxL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6654" y="2836190"/>
            <a:ext cx="5362575" cy="3162300"/>
          </a:xfrm>
          <a:prstGeom prst="rect">
            <a:avLst/>
          </a:prstGeom>
        </p:spPr>
        <p:style>
          <a:lnRef idx="0">
            <a:schemeClr val="accent5"/>
          </a:lnRef>
          <a:fillRef idx="3">
            <a:schemeClr val="accent5"/>
          </a:fillRef>
          <a:effectRef idx="3">
            <a:schemeClr val="accent5"/>
          </a:effectRef>
          <a:fontRef idx="minor">
            <a:schemeClr val="lt1"/>
          </a:fontRef>
        </p:style>
      </p:pic>
      <p:pic>
        <p:nvPicPr>
          <p:cNvPr id="1028" name="Picture 4" descr="mage result for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6838" y="4958203"/>
            <a:ext cx="2263698" cy="13398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ge result for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522" y="4958203"/>
            <a:ext cx="1527780" cy="140046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age result for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72054" y="5035883"/>
            <a:ext cx="1319946" cy="1245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93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400465"/>
            <a:ext cx="9603783" cy="1435725"/>
          </a:xfrm>
        </p:spPr>
        <p:txBody>
          <a:bodyPr>
            <a:normAutofit/>
          </a:bodyPr>
          <a:lstStyle/>
          <a:p>
            <a:pPr algn="l"/>
            <a:r>
              <a:rPr lang="en-US" sz="4400" dirty="0"/>
              <a:t>FACILITATE MEANINGFUL MATHEMATICAL </a:t>
            </a:r>
            <a:r>
              <a:rPr lang="en-US" sz="4400" dirty="0" smtClean="0"/>
              <a:t>DISCOURSE.  </a:t>
            </a:r>
            <a:endParaRPr lang="en-US" sz="4400" dirty="0"/>
          </a:p>
        </p:txBody>
      </p:sp>
      <p:sp>
        <p:nvSpPr>
          <p:cNvPr id="3" name="Subtitle 2"/>
          <p:cNvSpPr>
            <a:spLocks noGrp="1"/>
          </p:cNvSpPr>
          <p:nvPr>
            <p:ph type="subTitle" idx="1"/>
          </p:nvPr>
        </p:nvSpPr>
        <p:spPr>
          <a:xfrm>
            <a:off x="1524000" y="3602038"/>
            <a:ext cx="9603782" cy="1655762"/>
          </a:xfrm>
        </p:spPr>
        <p:txBody>
          <a:bodyPr>
            <a:normAutofit/>
          </a:bodyPr>
          <a:lstStyle/>
          <a:p>
            <a:pPr algn="l"/>
            <a:r>
              <a:rPr lang="en-US" sz="2800" dirty="0"/>
              <a:t>Effective teaching of mathematics facilitates discourse among students to </a:t>
            </a:r>
            <a:r>
              <a:rPr lang="en-US" sz="2800"/>
              <a:t>build </a:t>
            </a:r>
            <a:r>
              <a:rPr lang="en-US" sz="2800" smtClean="0"/>
              <a:t>shared </a:t>
            </a:r>
            <a:r>
              <a:rPr lang="en-US" sz="2800" dirty="0"/>
              <a:t>understanding of mathematical ideas </a:t>
            </a:r>
            <a:r>
              <a:rPr lang="en-US" sz="2800"/>
              <a:t>by </a:t>
            </a:r>
            <a:r>
              <a:rPr lang="en-US" sz="2800" smtClean="0"/>
              <a:t>analyzing </a:t>
            </a:r>
            <a:r>
              <a:rPr lang="en-US" sz="2800" dirty="0"/>
              <a:t>and comparing student approaches and </a:t>
            </a:r>
            <a:r>
              <a:rPr lang="en-US" sz="2800" dirty="0" smtClean="0"/>
              <a:t>arguments.</a:t>
            </a:r>
            <a:endParaRPr lang="en-US" sz="2800" dirty="0"/>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#4</a:t>
            </a:r>
            <a:endParaRPr lang="en-US" sz="6000" dirty="0"/>
          </a:p>
        </p:txBody>
      </p:sp>
      <p:pic>
        <p:nvPicPr>
          <p:cNvPr id="2050" name="Picture 2" descr="mage result for discour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281" y="4867976"/>
            <a:ext cx="3493218" cy="187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4749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POSE PURPOSEFUL </a:t>
            </a:r>
            <a:r>
              <a:rPr lang="en-US" sz="4400" dirty="0" smtClean="0"/>
              <a:t>QUESTIONS.</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uses purposeful questions to assess and advance students’ reasoning and sense </a:t>
            </a:r>
            <a:r>
              <a:rPr lang="en-US" sz="2800" dirty="0" smtClean="0"/>
              <a:t>making about </a:t>
            </a:r>
            <a:r>
              <a:rPr lang="en-US" sz="2800" dirty="0"/>
              <a:t>important mathematical ideas and relationships.</a:t>
            </a:r>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#5</a:t>
            </a:r>
            <a:endParaRPr lang="en-US" sz="6000" dirty="0"/>
          </a:p>
        </p:txBody>
      </p:sp>
      <p:sp>
        <p:nvSpPr>
          <p:cNvPr id="4" name="TextBox 3"/>
          <p:cNvSpPr txBox="1"/>
          <p:nvPr/>
        </p:nvSpPr>
        <p:spPr>
          <a:xfrm>
            <a:off x="1524000" y="5174166"/>
            <a:ext cx="1904496"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IRE Questions</a:t>
            </a:r>
            <a:endParaRPr lang="en-US" sz="2400" dirty="0"/>
          </a:p>
        </p:txBody>
      </p:sp>
      <p:sp>
        <p:nvSpPr>
          <p:cNvPr id="6" name="TextBox 5"/>
          <p:cNvSpPr txBox="1"/>
          <p:nvPr/>
        </p:nvSpPr>
        <p:spPr>
          <a:xfrm>
            <a:off x="4228456" y="5174166"/>
            <a:ext cx="2738057" cy="461665"/>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US" sz="2400" dirty="0" smtClean="0"/>
              <a:t>Funneling Questions</a:t>
            </a:r>
            <a:endParaRPr lang="en-US" sz="2400" dirty="0"/>
          </a:p>
        </p:txBody>
      </p:sp>
      <p:sp>
        <p:nvSpPr>
          <p:cNvPr id="7" name="TextBox 6"/>
          <p:cNvSpPr txBox="1"/>
          <p:nvPr/>
        </p:nvSpPr>
        <p:spPr>
          <a:xfrm>
            <a:off x="7561290" y="5241073"/>
            <a:ext cx="2597827"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2400" dirty="0" smtClean="0"/>
              <a:t>Focusing Questions</a:t>
            </a:r>
            <a:endParaRPr lang="en-US" sz="2400" dirty="0"/>
          </a:p>
        </p:txBody>
      </p:sp>
    </p:spTree>
    <p:extLst>
      <p:ext uri="{BB962C8B-B14F-4D97-AF65-F5344CB8AC3E}">
        <p14:creationId xmlns:p14="http://schemas.microsoft.com/office/powerpoint/2010/main" val="29816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527721" y="2409016"/>
            <a:ext cx="4966855" cy="2554545"/>
          </a:xfrm>
          <a:prstGeom prst="rect">
            <a:avLst/>
          </a:prstGeom>
          <a:noFill/>
        </p:spPr>
        <p:txBody>
          <a:bodyPr wrap="square" rtlCol="0">
            <a:spAutoFit/>
          </a:bodyPr>
          <a:lstStyle/>
          <a:p>
            <a:r>
              <a:rPr lang="en-US" sz="2000" b="1" dirty="0" smtClean="0"/>
              <a:t>Goals</a:t>
            </a:r>
            <a:r>
              <a:rPr lang="en-US" sz="2000" dirty="0" smtClean="0"/>
              <a:t>:  </a:t>
            </a:r>
            <a:br>
              <a:rPr lang="en-US" sz="2000" dirty="0" smtClean="0"/>
            </a:br>
            <a:r>
              <a:rPr lang="en-US" sz="2000" dirty="0" smtClean="0"/>
              <a:t>• Develop initial acquaintance with Marzano’s “High-Yield Teaching Strategies”</a:t>
            </a:r>
          </a:p>
          <a:p>
            <a:r>
              <a:rPr lang="en-US" sz="2000" dirty="0" smtClean="0"/>
              <a:t>• Develop initial acquaintance with the NCTM “Effective Mathematics Teaching Practices”  </a:t>
            </a:r>
          </a:p>
          <a:p>
            <a:r>
              <a:rPr lang="en-US" sz="2000" dirty="0" smtClean="0"/>
              <a:t>• Consider the application of these teaching practices in your school setting.  </a:t>
            </a:r>
          </a:p>
          <a:p>
            <a:endParaRPr lang="en-US" sz="2000" dirty="0"/>
          </a:p>
        </p:txBody>
      </p:sp>
      <p:sp>
        <p:nvSpPr>
          <p:cNvPr id="9" name="Title 1"/>
          <p:cNvSpPr>
            <a:spLocks noGrp="1"/>
          </p:cNvSpPr>
          <p:nvPr>
            <p:ph type="ctrTitle"/>
          </p:nvPr>
        </p:nvSpPr>
        <p:spPr>
          <a:xfrm>
            <a:off x="0" y="453723"/>
            <a:ext cx="6881246" cy="2151126"/>
          </a:xfrm>
        </p:spPr>
        <p:txBody>
          <a:bodyPr>
            <a:normAutofit fontScale="90000"/>
          </a:bodyPr>
          <a:lstStyle/>
          <a:p>
            <a:r>
              <a:rPr lang="en-US" dirty="0" smtClean="0">
                <a:effectLst>
                  <a:outerShdw blurRad="50800" dist="38100" algn="l" rotWithShape="0">
                    <a:prstClr val="black">
                      <a:alpha val="40000"/>
                    </a:prstClr>
                  </a:outerShdw>
                </a:effectLst>
              </a:rPr>
              <a:t>Effective Teaching Practices in Mathematics</a:t>
            </a:r>
            <a:endParaRPr lang="en-US" dirty="0">
              <a:effectLst>
                <a:outerShdw blurRad="50800" dist="38100" algn="l" rotWithShape="0">
                  <a:prstClr val="black">
                    <a:alpha val="40000"/>
                  </a:prstClr>
                </a:outerShdw>
              </a:effectLst>
            </a:endParaRPr>
          </a:p>
        </p:txBody>
      </p:sp>
      <p:sp>
        <p:nvSpPr>
          <p:cNvPr id="10" name="Subtitle 2"/>
          <p:cNvSpPr>
            <a:spLocks noGrp="1"/>
          </p:cNvSpPr>
          <p:nvPr>
            <p:ph type="subTitle" idx="1"/>
          </p:nvPr>
        </p:nvSpPr>
        <p:spPr>
          <a:xfrm>
            <a:off x="581249" y="2902680"/>
            <a:ext cx="6096000" cy="1763050"/>
          </a:xfrm>
        </p:spPr>
        <p:txBody>
          <a:bodyPr>
            <a:normAutofit/>
          </a:bodyPr>
          <a:lstStyle/>
          <a:p>
            <a:r>
              <a:rPr lang="en-US" sz="3200" dirty="0" smtClean="0">
                <a:effectLst>
                  <a:outerShdw blurRad="50800" dist="38100" algn="l" rotWithShape="0">
                    <a:prstClr val="black">
                      <a:alpha val="40000"/>
                    </a:prstClr>
                  </a:outerShdw>
                </a:effectLst>
              </a:rPr>
              <a:t>from the </a:t>
            </a:r>
            <a:r>
              <a:rPr lang="en-US" sz="3200" dirty="0" err="1" smtClean="0">
                <a:effectLst>
                  <a:outerShdw blurRad="50800" dist="38100" algn="l" rotWithShape="0">
                    <a:prstClr val="black">
                      <a:alpha val="40000"/>
                    </a:prstClr>
                  </a:outerShdw>
                </a:effectLst>
              </a:rPr>
              <a:t>Marzano</a:t>
            </a:r>
            <a:r>
              <a:rPr lang="en-US" sz="3200" dirty="0" smtClean="0">
                <a:effectLst>
                  <a:outerShdw blurRad="50800" dist="38100" algn="l" rotWithShape="0">
                    <a:prstClr val="black">
                      <a:alpha val="40000"/>
                    </a:prstClr>
                  </a:outerShdw>
                </a:effectLst>
              </a:rPr>
              <a:t> 9, </a:t>
            </a:r>
            <a:br>
              <a:rPr lang="en-US" sz="3200" dirty="0" smtClean="0">
                <a:effectLst>
                  <a:outerShdw blurRad="50800" dist="38100" algn="l" rotWithShape="0">
                    <a:prstClr val="black">
                      <a:alpha val="40000"/>
                    </a:prstClr>
                  </a:outerShdw>
                </a:effectLst>
              </a:rPr>
            </a:br>
            <a:r>
              <a:rPr lang="en-US" sz="3200" dirty="0" smtClean="0">
                <a:effectLst>
                  <a:outerShdw blurRad="50800" dist="38100" algn="l" rotWithShape="0">
                    <a:prstClr val="black">
                      <a:alpha val="40000"/>
                    </a:prstClr>
                  </a:outerShdw>
                </a:effectLst>
              </a:rPr>
              <a:t>to the NCTM 8,</a:t>
            </a:r>
            <a:br>
              <a:rPr lang="en-US" sz="3200" dirty="0" smtClean="0">
                <a:effectLst>
                  <a:outerShdw blurRad="50800" dist="38100" algn="l" rotWithShape="0">
                    <a:prstClr val="black">
                      <a:alpha val="40000"/>
                    </a:prstClr>
                  </a:outerShdw>
                </a:effectLst>
              </a:rPr>
            </a:br>
            <a:r>
              <a:rPr lang="en-US" sz="3200" dirty="0" smtClean="0">
                <a:effectLst>
                  <a:outerShdw blurRad="50800" dist="38100" algn="l" rotWithShape="0">
                    <a:prstClr val="black">
                      <a:alpha val="40000"/>
                    </a:prstClr>
                  </a:outerShdw>
                </a:effectLst>
              </a:rPr>
              <a:t>to your classroom</a:t>
            </a:r>
            <a:endParaRPr lang="en-US" sz="3200"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1529195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BUILD PROCEDURAL FLUENCY FROM CONCEPTUAL </a:t>
            </a:r>
            <a:r>
              <a:rPr lang="en-US" sz="4400" dirty="0" smtClean="0"/>
              <a:t>UNDERSTANDING.</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builds fluency with procedures on a foundation of conceptual understanding so that </a:t>
            </a:r>
            <a:r>
              <a:rPr lang="en-US" sz="2800" dirty="0" smtClean="0"/>
              <a:t>students, over </a:t>
            </a:r>
            <a:r>
              <a:rPr lang="en-US" sz="2800" dirty="0"/>
              <a:t>time, </a:t>
            </a:r>
            <a:r>
              <a:rPr lang="en-US" sz="2800" dirty="0" smtClean="0"/>
              <a:t>become </a:t>
            </a:r>
            <a:r>
              <a:rPr lang="en-US" sz="2800" dirty="0"/>
              <a:t>skillful in using procedures flexibly as they solve contextual and mathematical problems.</a:t>
            </a:r>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#6</a:t>
            </a:r>
            <a:endParaRPr lang="en-US" sz="6000" dirty="0"/>
          </a:p>
        </p:txBody>
      </p:sp>
      <p:pic>
        <p:nvPicPr>
          <p:cNvPr id="4" name="Picture 3"/>
          <p:cNvPicPr>
            <a:picLocks noChangeAspect="1"/>
          </p:cNvPicPr>
          <p:nvPr/>
        </p:nvPicPr>
        <p:blipFill rotWithShape="1">
          <a:blip r:embed="rId3">
            <a:extLst>
              <a:ext uri="{BEBA8EAE-BF5A-486C-A8C5-ECC9F3942E4B}">
                <a14:imgProps xmlns:a14="http://schemas.microsoft.com/office/drawing/2010/main">
                  <a14:imgLayer r:embed="rId4">
                    <a14:imgEffect>
                      <a14:sharpenSoften amount="80000"/>
                    </a14:imgEffect>
                    <a14:imgEffect>
                      <a14:colorTemperature colorTemp="9018"/>
                    </a14:imgEffect>
                    <a14:imgEffect>
                      <a14:saturation sat="50000"/>
                    </a14:imgEffect>
                    <a14:imgEffect>
                      <a14:brightnessContrast bright="18000" contrast="12000"/>
                    </a14:imgEffect>
                  </a14:imgLayer>
                </a14:imgProps>
              </a:ext>
              <a:ext uri="{28A0092B-C50C-407E-A947-70E740481C1C}">
                <a14:useLocalDpi xmlns:a14="http://schemas.microsoft.com/office/drawing/2010/main" val="0"/>
              </a:ext>
            </a:extLst>
          </a:blip>
          <a:srcRect l="42249" t="2196" r="17827" b="3048"/>
          <a:stretch/>
        </p:blipFill>
        <p:spPr>
          <a:xfrm rot="5400000">
            <a:off x="4042317" y="1667109"/>
            <a:ext cx="3245003" cy="57763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6623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SUPPORT PRODUCTIVE STRUGGLE IN LEARNING </a:t>
            </a:r>
            <a:r>
              <a:rPr lang="en-US" sz="4400" dirty="0" smtClean="0"/>
              <a:t>MATHEMATICS.  </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consistently provides </a:t>
            </a:r>
            <a:r>
              <a:rPr lang="en-US" sz="2800" dirty="0" smtClean="0"/>
              <a:t>students, individually </a:t>
            </a:r>
            <a:r>
              <a:rPr lang="en-US" sz="2800" dirty="0"/>
              <a:t>and collectively, with </a:t>
            </a:r>
            <a:r>
              <a:rPr lang="en-US" sz="2800" dirty="0" smtClean="0"/>
              <a:t>opportunities </a:t>
            </a:r>
            <a:r>
              <a:rPr lang="en-US" sz="2800" dirty="0"/>
              <a:t>and supports to </a:t>
            </a:r>
            <a:r>
              <a:rPr lang="en-US" sz="2800" dirty="0" smtClean="0"/>
              <a:t>engage </a:t>
            </a:r>
            <a:r>
              <a:rPr lang="en-US" sz="2800" dirty="0"/>
              <a:t>in productive struggle as they grapple with mathematical ideas and relationships.</a:t>
            </a:r>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#7</a:t>
            </a:r>
            <a:endParaRPr lang="en-US" sz="6000" dirty="0"/>
          </a:p>
        </p:txBody>
      </p:sp>
      <p:sp>
        <p:nvSpPr>
          <p:cNvPr id="6" name="TextBox 5"/>
          <p:cNvSpPr txBox="1"/>
          <p:nvPr/>
        </p:nvSpPr>
        <p:spPr>
          <a:xfrm rot="979679">
            <a:off x="1173028" y="3758742"/>
            <a:ext cx="5506187" cy="830997"/>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2400" dirty="0"/>
              <a:t>“I don’t know how to do that.  I give up </a:t>
            </a:r>
            <a:r>
              <a:rPr lang="en-US" sz="2400" dirty="0">
                <a:sym typeface="Wingdings"/>
              </a:rPr>
              <a:t></a:t>
            </a:r>
            <a:r>
              <a:rPr lang="en-US" sz="2400" dirty="0" smtClean="0">
                <a:sym typeface="Wingdings"/>
              </a:rPr>
              <a:t>”</a:t>
            </a:r>
          </a:p>
          <a:p>
            <a:pPr algn="ctr"/>
            <a:r>
              <a:rPr lang="en-US" sz="2400" dirty="0" smtClean="0">
                <a:sym typeface="Wingdings"/>
              </a:rPr>
              <a:t>(fixed mindset)</a:t>
            </a:r>
            <a:endParaRPr lang="en-US" sz="2400" dirty="0"/>
          </a:p>
        </p:txBody>
      </p:sp>
      <p:sp>
        <p:nvSpPr>
          <p:cNvPr id="7" name="TextBox 6"/>
          <p:cNvSpPr txBox="1"/>
          <p:nvPr/>
        </p:nvSpPr>
        <p:spPr>
          <a:xfrm rot="20363971">
            <a:off x="1985131" y="3365309"/>
            <a:ext cx="8221738" cy="830997"/>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2400" dirty="0"/>
              <a:t>“I don’t know how to do that but I think I might be able to try </a:t>
            </a:r>
            <a:r>
              <a:rPr lang="is-IS" sz="2400" dirty="0" smtClean="0"/>
              <a:t>…”</a:t>
            </a:r>
          </a:p>
          <a:p>
            <a:pPr algn="ctr"/>
            <a:r>
              <a:rPr lang="is-IS" sz="2400" dirty="0" smtClean="0"/>
              <a:t>(growth mindset)</a:t>
            </a:r>
            <a:endParaRPr lang="en-US" sz="2400" dirty="0"/>
          </a:p>
        </p:txBody>
      </p:sp>
    </p:spTree>
    <p:extLst>
      <p:ext uri="{BB962C8B-B14F-4D97-AF65-F5344CB8AC3E}">
        <p14:creationId xmlns:p14="http://schemas.microsoft.com/office/powerpoint/2010/main" val="145633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00465"/>
            <a:ext cx="9144000" cy="1435725"/>
          </a:xfrm>
        </p:spPr>
        <p:txBody>
          <a:bodyPr>
            <a:normAutofit/>
          </a:bodyPr>
          <a:lstStyle/>
          <a:p>
            <a:pPr algn="l"/>
            <a:r>
              <a:rPr lang="en-US" sz="4400" dirty="0"/>
              <a:t>ELICIT AND USE EVIDENCE OF STUDENT </a:t>
            </a:r>
            <a:r>
              <a:rPr lang="en-US" sz="4400" dirty="0" smtClean="0"/>
              <a:t>THINKING.  </a:t>
            </a:r>
            <a:endParaRPr lang="en-US" sz="4400" dirty="0"/>
          </a:p>
        </p:txBody>
      </p:sp>
      <p:sp>
        <p:nvSpPr>
          <p:cNvPr id="3" name="Subtitle 2"/>
          <p:cNvSpPr>
            <a:spLocks noGrp="1"/>
          </p:cNvSpPr>
          <p:nvPr>
            <p:ph type="subTitle" idx="1"/>
          </p:nvPr>
        </p:nvSpPr>
        <p:spPr/>
        <p:txBody>
          <a:bodyPr>
            <a:normAutofit/>
          </a:bodyPr>
          <a:lstStyle/>
          <a:p>
            <a:pPr algn="l"/>
            <a:r>
              <a:rPr lang="en-US" sz="2800" dirty="0"/>
              <a:t>Effective teaching of mathematics uses evidence of student thinking to assess </a:t>
            </a:r>
            <a:r>
              <a:rPr lang="en-US" sz="2800" dirty="0" smtClean="0"/>
              <a:t>progress toward </a:t>
            </a:r>
            <a:r>
              <a:rPr lang="en-US" sz="2800" dirty="0"/>
              <a:t>mathematical understanding </a:t>
            </a:r>
            <a:r>
              <a:rPr lang="en-US" sz="2800" dirty="0" smtClean="0"/>
              <a:t>and to </a:t>
            </a:r>
            <a:r>
              <a:rPr lang="en-US" sz="2800" dirty="0"/>
              <a:t>adjust instruction continually in ways that support and extend </a:t>
            </a:r>
            <a:r>
              <a:rPr lang="en-US" sz="2800" dirty="0" smtClean="0"/>
              <a:t>learning.</a:t>
            </a:r>
            <a:endParaRPr lang="en-US" sz="2800" dirty="0"/>
          </a:p>
          <a:p>
            <a:pPr algn="l"/>
            <a:endParaRPr lang="en-US" dirty="0"/>
          </a:p>
        </p:txBody>
      </p:sp>
      <p:sp>
        <p:nvSpPr>
          <p:cNvPr id="5" name="TextBox 4"/>
          <p:cNvSpPr txBox="1"/>
          <p:nvPr/>
        </p:nvSpPr>
        <p:spPr>
          <a:xfrm>
            <a:off x="362633"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#8</a:t>
            </a:r>
            <a:endParaRPr lang="en-US" sz="6000" dirty="0"/>
          </a:p>
        </p:txBody>
      </p:sp>
      <p:sp>
        <p:nvSpPr>
          <p:cNvPr id="4" name="TextBox 3"/>
          <p:cNvSpPr txBox="1"/>
          <p:nvPr/>
        </p:nvSpPr>
        <p:spPr>
          <a:xfrm rot="20912873">
            <a:off x="5923459" y="5168590"/>
            <a:ext cx="3088281"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2400" dirty="0" smtClean="0"/>
              <a:t>Formative Assessment!</a:t>
            </a:r>
            <a:endParaRPr lang="en-US" sz="2400" dirty="0"/>
          </a:p>
        </p:txBody>
      </p:sp>
    </p:spTree>
    <p:extLst>
      <p:ext uri="{BB962C8B-B14F-4D97-AF65-F5344CB8AC3E}">
        <p14:creationId xmlns:p14="http://schemas.microsoft.com/office/powerpoint/2010/main" val="6929817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0218" y="214875"/>
            <a:ext cx="7940502" cy="681597"/>
          </a:xfrm>
          <a:effectLst>
            <a:outerShdw blurRad="50800" dist="38100" dir="2700000" algn="tl" rotWithShape="0">
              <a:prstClr val="black">
                <a:alpha val="40000"/>
              </a:prstClr>
            </a:outerShdw>
          </a:effectLst>
        </p:spPr>
        <p:txBody>
          <a:bodyPr>
            <a:normAutofit/>
          </a:bodyPr>
          <a:lstStyle/>
          <a:p>
            <a:r>
              <a:rPr lang="en-US" sz="3200" b="1" dirty="0"/>
              <a:t>Effective Mathematics Teaching Practices</a:t>
            </a:r>
          </a:p>
        </p:txBody>
      </p:sp>
      <p:sp>
        <p:nvSpPr>
          <p:cNvPr id="3" name="Content Placeholder 2"/>
          <p:cNvSpPr>
            <a:spLocks noGrp="1"/>
          </p:cNvSpPr>
          <p:nvPr>
            <p:ph idx="1"/>
          </p:nvPr>
        </p:nvSpPr>
        <p:spPr>
          <a:xfrm>
            <a:off x="2821117" y="1006624"/>
            <a:ext cx="8270216" cy="5055509"/>
          </a:xfrm>
          <a:solidFill>
            <a:schemeClr val="accent5">
              <a:lumMod val="40000"/>
              <a:lumOff val="60000"/>
            </a:schemeClr>
          </a:solidFill>
          <a:effectLst>
            <a:outerShdw blurRad="76200" dist="38100" dir="2700000" sx="101000" sy="101000" algn="tl" rotWithShape="0">
              <a:prstClr val="black">
                <a:alpha val="26000"/>
              </a:prstClr>
            </a:outerShdw>
          </a:effectLst>
        </p:spPr>
        <p:txBody>
          <a:bodyPr>
            <a:noAutofit/>
          </a:bodyPr>
          <a:lstStyle/>
          <a:p>
            <a:pPr marL="409575" indent="-409575">
              <a:spcAft>
                <a:spcPts val="600"/>
              </a:spcAft>
              <a:buFont typeface="+mj-lt"/>
              <a:buAutoNum type="arabicPeriod"/>
            </a:pPr>
            <a:r>
              <a:rPr lang="en-US" sz="2600" dirty="0">
                <a:solidFill>
                  <a:srgbClr val="000000"/>
                </a:solidFill>
                <a:cs typeface="Calibri"/>
              </a:rPr>
              <a:t>Establish mathematics goals to focus learning.</a:t>
            </a:r>
          </a:p>
          <a:p>
            <a:pPr marL="409575" indent="-409575">
              <a:spcAft>
                <a:spcPts val="600"/>
              </a:spcAft>
              <a:buFont typeface="+mj-lt"/>
              <a:buAutoNum type="arabicPeriod"/>
            </a:pPr>
            <a:r>
              <a:rPr lang="en-US" sz="2600" dirty="0">
                <a:solidFill>
                  <a:srgbClr val="000000"/>
                </a:solidFill>
                <a:cs typeface="Calibri"/>
              </a:rPr>
              <a:t>Implement tasks that promote reasoning and problem solving. </a:t>
            </a:r>
          </a:p>
          <a:p>
            <a:pPr marL="409575" indent="-409575">
              <a:spcAft>
                <a:spcPts val="600"/>
              </a:spcAft>
              <a:buFont typeface="+mj-lt"/>
              <a:buAutoNum type="arabicPeriod"/>
            </a:pPr>
            <a:r>
              <a:rPr lang="en-US" sz="2600" dirty="0">
                <a:solidFill>
                  <a:srgbClr val="000000"/>
                </a:solidFill>
                <a:cs typeface="Calibri"/>
              </a:rPr>
              <a:t>Use and connect mathematical representations.</a:t>
            </a:r>
          </a:p>
          <a:p>
            <a:pPr marL="409575"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indent="-409575">
              <a:spcAft>
                <a:spcPts val="600"/>
              </a:spcAft>
              <a:buFont typeface="+mj-lt"/>
              <a:buAutoNum type="arabicPeriod"/>
            </a:pPr>
            <a:r>
              <a:rPr lang="en-US" sz="2600" dirty="0">
                <a:solidFill>
                  <a:srgbClr val="000000"/>
                </a:solidFill>
                <a:cs typeface="Calibri"/>
              </a:rPr>
              <a:t>Pose purposeful questions.</a:t>
            </a:r>
          </a:p>
          <a:p>
            <a:pPr marL="409575"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conceptual understanding.</a:t>
            </a:r>
          </a:p>
          <a:p>
            <a:pPr marL="409575"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a:solidFill>
                  <a:srgbClr val="000000"/>
                </a:solidFill>
                <a:cs typeface="Calibri"/>
              </a:rPr>
              <a:t>learning</a:t>
            </a:r>
            <a:r>
              <a:rPr lang="en-US" sz="2600" dirty="0">
                <a:solidFill>
                  <a:srgbClr val="000000"/>
                </a:solidFill>
                <a:cs typeface="Calibri"/>
              </a:rPr>
              <a:t> </a:t>
            </a:r>
            <a:r>
              <a:rPr lang="en-US" sz="2600" spc="-50" dirty="0">
                <a:solidFill>
                  <a:srgbClr val="000000"/>
                </a:solidFill>
                <a:cs typeface="Calibri"/>
              </a:rPr>
              <a:t>mathematics</a:t>
            </a:r>
            <a:r>
              <a:rPr lang="en-US" sz="2600" dirty="0">
                <a:solidFill>
                  <a:srgbClr val="000000"/>
                </a:solidFill>
                <a:cs typeface="Calibri"/>
              </a:rPr>
              <a:t>.</a:t>
            </a:r>
          </a:p>
          <a:p>
            <a:pPr marL="409575" indent="-409575">
              <a:spcAft>
                <a:spcPts val="600"/>
              </a:spcAft>
              <a:buFont typeface="+mj-lt"/>
              <a:buAutoNum type="arabicPeriod"/>
            </a:pPr>
            <a:r>
              <a:rPr lang="en-US" sz="2600" dirty="0">
                <a:solidFill>
                  <a:srgbClr val="000000"/>
                </a:solidFill>
                <a:cs typeface="Calibri"/>
              </a:rPr>
              <a:t>Elicit and use evidence of student thinking.</a:t>
            </a:r>
          </a:p>
        </p:txBody>
      </p:sp>
      <p:sp>
        <p:nvSpPr>
          <p:cNvPr id="4" name="TextBox 3"/>
          <p:cNvSpPr txBox="1"/>
          <p:nvPr/>
        </p:nvSpPr>
        <p:spPr>
          <a:xfrm>
            <a:off x="2717588" y="6205605"/>
            <a:ext cx="7970385" cy="584775"/>
          </a:xfrm>
          <a:prstGeom prst="rect">
            <a:avLst/>
          </a:prstGeom>
          <a:solidFill>
            <a:schemeClr val="bg1"/>
          </a:solidFill>
        </p:spPr>
        <p:txBody>
          <a:bodyPr wrap="square" rtlCol="0">
            <a:spAutoFit/>
          </a:bodyPr>
          <a:lstStyle/>
          <a:p>
            <a:r>
              <a:rPr lang="en-US" sz="1600" dirty="0"/>
              <a:t>National Council of Teachers of Mathematics. (2014). </a:t>
            </a:r>
            <a:r>
              <a:rPr lang="en-US" sz="1600" i="1" dirty="0"/>
              <a:t>Principles to actions: </a:t>
            </a:r>
            <a:br>
              <a:rPr lang="en-US" sz="1600" i="1" dirty="0"/>
            </a:br>
            <a:r>
              <a:rPr lang="en-US" sz="1600" i="1" dirty="0"/>
              <a:t>Ensuring mathematical success for all</a:t>
            </a:r>
            <a:r>
              <a:rPr lang="en-US" sz="1600" dirty="0"/>
              <a:t>. Reston, VA: Author. </a:t>
            </a:r>
          </a:p>
        </p:txBody>
      </p:sp>
      <p:pic>
        <p:nvPicPr>
          <p:cNvPr id="3074" name="Picture 2" descr="http://ecx.images-amazon.com/images/I/41gAPT0Zn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993" y="3287275"/>
            <a:ext cx="1840230" cy="2628900"/>
          </a:xfrm>
          <a:prstGeom prst="rect">
            <a:avLst/>
          </a:prstGeom>
          <a:effectLst>
            <a:outerShdw blurRad="76200" dist="38100" dir="2700000" sx="102000" sy="102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pic>
      <p:sp>
        <p:nvSpPr>
          <p:cNvPr id="5" name="TextBox 4"/>
          <p:cNvSpPr txBox="1"/>
          <p:nvPr/>
        </p:nvSpPr>
        <p:spPr>
          <a:xfrm>
            <a:off x="340964" y="1069384"/>
            <a:ext cx="2095167" cy="1323439"/>
          </a:xfrm>
          <a:prstGeom prst="rect">
            <a:avLst/>
          </a:prstGeom>
          <a:effectLst>
            <a:innerShdw blurRad="63500" dist="50800" dir="2700000">
              <a:prstClr val="black">
                <a:alpha val="50000"/>
              </a:prstClr>
            </a:innerShdw>
          </a:effectLst>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4000" dirty="0" smtClean="0"/>
              <a:t>Your Favorite?</a:t>
            </a:r>
            <a:endParaRPr lang="en-US" sz="4000" dirty="0"/>
          </a:p>
        </p:txBody>
      </p:sp>
    </p:spTree>
    <p:extLst>
      <p:ext uri="{BB962C8B-B14F-4D97-AF65-F5344CB8AC3E}">
        <p14:creationId xmlns:p14="http://schemas.microsoft.com/office/powerpoint/2010/main" val="1518260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71893916"/>
              </p:ext>
            </p:extLst>
          </p:nvPr>
        </p:nvGraphicFramePr>
        <p:xfrm>
          <a:off x="883410" y="122798"/>
          <a:ext cx="11127780" cy="6571292"/>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410344"/>
                <a:gridCol w="929898"/>
                <a:gridCol w="1369018"/>
                <a:gridCol w="1343186"/>
                <a:gridCol w="1129654"/>
                <a:gridCol w="1148596"/>
                <a:gridCol w="1441343"/>
                <a:gridCol w="1119321"/>
                <a:gridCol w="1236420"/>
              </a:tblGrid>
              <a:tr h="1396036">
                <a:tc>
                  <a:txBody>
                    <a:bodyPr/>
                    <a:lstStyle/>
                    <a:p>
                      <a:pPr algn="r"/>
                      <a:r>
                        <a:rPr lang="en-US" sz="1800" b="0" dirty="0" smtClean="0"/>
                        <a:t>NCTM:</a:t>
                      </a:r>
                    </a:p>
                    <a:p>
                      <a:pPr algn="r"/>
                      <a:endParaRPr lang="en-US" sz="1600" dirty="0" smtClean="0"/>
                    </a:p>
                    <a:p>
                      <a:pPr algn="r"/>
                      <a:endParaRPr lang="en-US" sz="2400" dirty="0" smtClean="0"/>
                    </a:p>
                    <a:p>
                      <a:pPr algn="r"/>
                      <a:r>
                        <a:rPr lang="en-US" sz="1600" dirty="0" smtClean="0"/>
                        <a:t>      </a:t>
                      </a:r>
                      <a:endParaRPr lang="en-US" sz="1600" baseline="0" dirty="0" smtClean="0"/>
                    </a:p>
                    <a:p>
                      <a:pPr algn="l"/>
                      <a:r>
                        <a:rPr lang="en-US" sz="1800" b="0" dirty="0" err="1" smtClean="0">
                          <a:solidFill>
                            <a:schemeClr val="tx1"/>
                          </a:solidFill>
                        </a:rPr>
                        <a:t>Marzano</a:t>
                      </a:r>
                      <a:endParaRPr lang="en-US" sz="1800"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Establish</a:t>
                      </a:r>
                      <a:r>
                        <a:rPr lang="en-US" sz="1600" b="0" baseline="0" dirty="0" smtClean="0"/>
                        <a:t> goals to focus learning</a:t>
                      </a:r>
                      <a:endParaRPr lang="en-US" sz="1600" b="0" dirty="0" smtClean="0"/>
                    </a:p>
                  </a:txBody>
                  <a:tcPr/>
                </a:tc>
                <a:tc>
                  <a:txBody>
                    <a:bodyPr/>
                    <a:lstStyle/>
                    <a:p>
                      <a:r>
                        <a:rPr lang="en-US" sz="1600" b="0" dirty="0" smtClean="0"/>
                        <a:t>Use tasks that</a:t>
                      </a:r>
                      <a:r>
                        <a:rPr lang="en-US" sz="1600" b="0" baseline="0" dirty="0" smtClean="0"/>
                        <a:t> </a:t>
                      </a:r>
                      <a:r>
                        <a:rPr lang="en-US" sz="1600" b="0" dirty="0" smtClean="0"/>
                        <a:t>promote reasoning and problem solving</a:t>
                      </a:r>
                      <a:endParaRPr lang="en-US" sz="1600" b="0" dirty="0"/>
                    </a:p>
                  </a:txBody>
                  <a:tcPr/>
                </a:tc>
                <a:tc>
                  <a:txBody>
                    <a:bodyPr/>
                    <a:lstStyle/>
                    <a:p>
                      <a:r>
                        <a:rPr lang="en-US" sz="1600" b="0" dirty="0" smtClean="0"/>
                        <a:t>Use and connect mathematical </a:t>
                      </a:r>
                      <a:r>
                        <a:rPr lang="en-US" sz="1600" b="0" dirty="0" err="1" smtClean="0"/>
                        <a:t>representa-tions</a:t>
                      </a:r>
                      <a:endParaRPr lang="en-US" sz="1600" b="0" dirty="0"/>
                    </a:p>
                  </a:txBody>
                  <a:tcPr/>
                </a:tc>
                <a:tc>
                  <a:txBody>
                    <a:bodyPr/>
                    <a:lstStyle/>
                    <a:p>
                      <a:r>
                        <a:rPr lang="en-US" sz="1600" b="0" dirty="0" smtClean="0"/>
                        <a:t>Facilitate</a:t>
                      </a:r>
                      <a:r>
                        <a:rPr lang="en-US" sz="1600" b="0" baseline="0" dirty="0" smtClean="0"/>
                        <a:t> meaningful discourse</a:t>
                      </a:r>
                      <a:endParaRPr lang="en-US" sz="1600" b="0" dirty="0"/>
                    </a:p>
                  </a:txBody>
                  <a:tcPr/>
                </a:tc>
                <a:tc>
                  <a:txBody>
                    <a:bodyPr/>
                    <a:lstStyle/>
                    <a:p>
                      <a:r>
                        <a:rPr lang="en-US" sz="1600" b="0" dirty="0" smtClean="0"/>
                        <a:t>Pose purposeful questions</a:t>
                      </a:r>
                      <a:endParaRPr lang="en-US" sz="1600" b="0" dirty="0"/>
                    </a:p>
                  </a:txBody>
                  <a:tcPr/>
                </a:tc>
                <a:tc>
                  <a:txBody>
                    <a:bodyPr/>
                    <a:lstStyle/>
                    <a:p>
                      <a:r>
                        <a:rPr lang="en-US" sz="1600" b="0" dirty="0" smtClean="0"/>
                        <a:t>Build procedural</a:t>
                      </a:r>
                      <a:r>
                        <a:rPr lang="en-US" sz="1600" b="0" baseline="0" dirty="0" smtClean="0"/>
                        <a:t> fluency from conceptual understanding</a:t>
                      </a:r>
                      <a:endParaRPr lang="en-US" sz="1600" b="0" dirty="0"/>
                    </a:p>
                  </a:txBody>
                  <a:tcPr/>
                </a:tc>
                <a:tc>
                  <a:txBody>
                    <a:bodyPr/>
                    <a:lstStyle/>
                    <a:p>
                      <a:r>
                        <a:rPr lang="en-US" sz="1600" b="0" dirty="0" smtClean="0"/>
                        <a:t>Support productive struggle in learning math</a:t>
                      </a:r>
                      <a:endParaRPr lang="en-US" sz="16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Elicit and use evidence of student thinking</a:t>
                      </a:r>
                    </a:p>
                    <a:p>
                      <a:endParaRPr lang="en-US" sz="1600" dirty="0"/>
                    </a:p>
                  </a:txBody>
                  <a:tcPr/>
                </a:tc>
              </a:tr>
              <a:tr h="7559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t>Identify similarities &amp;</a:t>
                      </a:r>
                      <a:r>
                        <a:rPr lang="en-US" sz="1400" b="0" baseline="0" dirty="0" smtClean="0"/>
                        <a:t> </a:t>
                      </a:r>
                      <a:r>
                        <a:rPr lang="en-US" sz="1400" b="0" dirty="0" smtClean="0"/>
                        <a:t>differences</a:t>
                      </a:r>
                    </a:p>
                  </a:txBody>
                  <a:tcPr/>
                </a:tc>
                <a:tc>
                  <a:txBody>
                    <a:bodyPr/>
                    <a:lstStyle/>
                    <a:p>
                      <a:endParaRPr lang="en-US" sz="1600" dirty="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Summarizing, note taking</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Reinforce effort,</a:t>
                      </a:r>
                      <a:r>
                        <a:rPr lang="en-US" sz="1400" baseline="0" dirty="0" smtClean="0"/>
                        <a:t> provide recognition</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31147">
                <a:tc>
                  <a:txBody>
                    <a:bodyPr/>
                    <a:lstStyle/>
                    <a:p>
                      <a:r>
                        <a:rPr lang="en-US" sz="1400" dirty="0" smtClean="0"/>
                        <a:t>HW &amp; practice</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Nonlinguistic representations</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Coop.</a:t>
                      </a:r>
                      <a:r>
                        <a:rPr lang="en-US" sz="1400" baseline="0" dirty="0" smtClean="0"/>
                        <a:t> learning</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Set objectives, give feedback</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389896">
                <a:tc>
                  <a:txBody>
                    <a:bodyPr/>
                    <a:lstStyle/>
                    <a:p>
                      <a:r>
                        <a:rPr lang="en-US" sz="1400" dirty="0" smtClean="0"/>
                        <a:t>Generate &amp; test hypotheses</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r>
              <a:tr h="389896">
                <a:tc>
                  <a:txBody>
                    <a:bodyPr/>
                    <a:lstStyle/>
                    <a:p>
                      <a:r>
                        <a:rPr lang="en-US" sz="1400" dirty="0" smtClean="0"/>
                        <a:t>Cues, questions, advance organizers</a:t>
                      </a:r>
                      <a:endParaRPr lang="en-US" sz="14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r>
            </a:tbl>
          </a:graphicData>
        </a:graphic>
      </p:graphicFrame>
      <p:sp>
        <p:nvSpPr>
          <p:cNvPr id="5" name="TextBox 4"/>
          <p:cNvSpPr txBox="1"/>
          <p:nvPr/>
        </p:nvSpPr>
        <p:spPr>
          <a:xfrm rot="16200000">
            <a:off x="-1821441" y="3177611"/>
            <a:ext cx="4488986"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2400" dirty="0" smtClean="0"/>
              <a:t>Where are the strongest matches?</a:t>
            </a:r>
            <a:endParaRPr lang="en-US" sz="2400" dirty="0"/>
          </a:p>
        </p:txBody>
      </p:sp>
      <p:sp>
        <p:nvSpPr>
          <p:cNvPr id="6" name="Smiley Face 5"/>
          <p:cNvSpPr/>
          <p:nvPr/>
        </p:nvSpPr>
        <p:spPr>
          <a:xfrm>
            <a:off x="2510725" y="5021451"/>
            <a:ext cx="371960" cy="340963"/>
          </a:xfrm>
          <a:prstGeom prst="smileyFace">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08462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9810" y="4723296"/>
            <a:ext cx="5769034" cy="1523494"/>
          </a:xfrm>
          <a:prstGeom prst="rect">
            <a:avLst/>
          </a:prstGeom>
          <a:solidFill>
            <a:schemeClr val="bg1">
              <a:lumMod val="85000"/>
            </a:schemeClr>
          </a:solidFill>
        </p:spPr>
        <p:txBody>
          <a:bodyPr wrap="square" rtlCol="0">
            <a:spAutoFit/>
          </a:bodyPr>
          <a:lstStyle/>
          <a:p>
            <a:r>
              <a:rPr lang="en-US" sz="1200" dirty="0"/>
              <a:t>This module was developed by Amy </a:t>
            </a:r>
            <a:r>
              <a:rPr lang="en-US" sz="1200" dirty="0" err="1"/>
              <a:t>Hillen</a:t>
            </a:r>
            <a:r>
              <a:rPr lang="en-US" sz="1200" dirty="0" smtClean="0"/>
              <a:t>, et. al., </a:t>
            </a:r>
            <a:r>
              <a:rPr lang="en-US" sz="1200" dirty="0"/>
              <a:t>University of Pittsburgh Institute for Learning. Video courtesy Patterson Public Schools and the University of Pittsburgh Institute for Learning.  </a:t>
            </a:r>
          </a:p>
          <a:p>
            <a:endParaRPr lang="en-US" sz="900" dirty="0"/>
          </a:p>
          <a:p>
            <a:r>
              <a:rPr lang="en-US" sz="1200" dirty="0"/>
              <a:t>These 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a:t>
            </a:r>
            <a:r>
              <a:rPr lang="en-US" sz="1200" dirty="0" smtClean="0"/>
              <a:t>the </a:t>
            </a:r>
            <a:r>
              <a:rPr lang="en-US" sz="1200" dirty="0"/>
              <a:t>project team that includes: Margaret Smith (chair), Victoria Bill (co-chair), Melissa Boston, Fredrick Dillon, Amy Hillen, DeAnn Huinker, Stephen Miller, Lynn Raith, and Michael Steele.</a:t>
            </a:r>
          </a:p>
        </p:txBody>
      </p:sp>
      <p:sp>
        <p:nvSpPr>
          <p:cNvPr id="9" name="Text Placeholder 4"/>
          <p:cNvSpPr txBox="1">
            <a:spLocks/>
          </p:cNvSpPr>
          <p:nvPr/>
        </p:nvSpPr>
        <p:spPr>
          <a:xfrm>
            <a:off x="414790" y="346135"/>
            <a:ext cx="5428071"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Aft>
                <a:spcPts val="600"/>
              </a:spcAft>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Practices</a:t>
            </a:r>
          </a:p>
          <a:p>
            <a:pPr lvl="0">
              <a:defRPr/>
            </a:pPr>
            <a:endParaRPr lang="en-US" sz="2400" b="1" dirty="0">
              <a:solidFill>
                <a:srgbClr val="FFFFFF"/>
              </a:solidFill>
            </a:endParaRPr>
          </a:p>
          <a:p>
            <a:pPr lvl="0">
              <a:defRPr/>
            </a:pPr>
            <a:r>
              <a:rPr lang="en-US" sz="3400" b="1" dirty="0">
                <a:solidFill>
                  <a:srgbClr val="FFFFFF"/>
                </a:solidFill>
              </a:rPr>
              <a:t>The Case of Millie Brooks</a:t>
            </a:r>
            <a:br>
              <a:rPr lang="en-US" sz="3400" b="1" dirty="0">
                <a:solidFill>
                  <a:srgbClr val="FFFFFF"/>
                </a:solidFill>
              </a:rPr>
            </a:br>
            <a:r>
              <a:rPr lang="en-US" sz="3400" b="1" dirty="0">
                <a:solidFill>
                  <a:srgbClr val="FFFFFF"/>
                </a:solidFill>
              </a:rPr>
              <a:t>and the Half of a Whole Task </a:t>
            </a:r>
          </a:p>
          <a:p>
            <a:r>
              <a:rPr lang="en-US" sz="3400" b="1" dirty="0">
                <a:solidFill>
                  <a:srgbClr val="FFFFFF"/>
                </a:solidFill>
                <a:cs typeface="Calibri"/>
              </a:rPr>
              <a:t>Grade 3</a:t>
            </a:r>
          </a:p>
        </p:txBody>
      </p:sp>
      <p:sp>
        <p:nvSpPr>
          <p:cNvPr id="3" name="TextBox 2"/>
          <p:cNvSpPr txBox="1"/>
          <p:nvPr/>
        </p:nvSpPr>
        <p:spPr>
          <a:xfrm>
            <a:off x="439931" y="6387702"/>
            <a:ext cx="11333615" cy="369332"/>
          </a:xfrm>
          <a:prstGeom prst="rect">
            <a:avLst/>
          </a:prstGeom>
          <a:noFill/>
        </p:spPr>
        <p:txBody>
          <a:bodyPr wrap="none" rtlCol="0">
            <a:spAutoFit/>
          </a:bodyPr>
          <a:lstStyle/>
          <a:p>
            <a:r>
              <a:rPr lang="en-US" dirty="0">
                <a:hlinkClick r:id="rId3"/>
              </a:rPr>
              <a:t>http://www.nctm.org/Conferences-and-Professional-Development/Principles-to-Actions-Professional-Learning-Toolkit</a:t>
            </a:r>
            <a:r>
              <a:rPr lang="en-US" dirty="0" smtClean="0">
                <a:hlinkClick r:id="rId3"/>
              </a:rPr>
              <a:t>/</a:t>
            </a:r>
            <a:r>
              <a:rPr lang="en-US" dirty="0" smtClean="0"/>
              <a:t> </a:t>
            </a:r>
            <a:endParaRPr lang="en-US" dirty="0"/>
          </a:p>
        </p:txBody>
      </p:sp>
      <p:pic>
        <p:nvPicPr>
          <p:cNvPr id="4" name="Picture 3">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030" y="160157"/>
            <a:ext cx="5359516" cy="5523165"/>
          </a:xfrm>
          <a:prstGeom prst="rect">
            <a:avLst/>
          </a:prstGeom>
          <a:ln w="3175">
            <a:solidFill>
              <a:schemeClr val="accent1">
                <a:shade val="50000"/>
              </a:schemeClr>
            </a:solidFill>
          </a:ln>
          <a:effectLst>
            <a:outerShdw blurRad="50800" dist="38100" dir="2700000" algn="tl" rotWithShape="0">
              <a:prstClr val="black">
                <a:alpha val="38000"/>
              </a:prstClr>
            </a:outerShdw>
          </a:effectLst>
        </p:spPr>
      </p:pic>
      <p:sp>
        <p:nvSpPr>
          <p:cNvPr id="10" name="TextBox 9"/>
          <p:cNvSpPr txBox="1"/>
          <p:nvPr/>
        </p:nvSpPr>
        <p:spPr>
          <a:xfrm>
            <a:off x="6414030" y="5696943"/>
            <a:ext cx="5453544" cy="400110"/>
          </a:xfrm>
          <a:prstGeom prst="rect">
            <a:avLst/>
          </a:prstGeom>
          <a:noFill/>
        </p:spPr>
        <p:txBody>
          <a:bodyPr wrap="none" rtlCol="0">
            <a:spAutoFit/>
          </a:bodyPr>
          <a:lstStyle/>
          <a:p>
            <a:r>
              <a:rPr lang="en-US" sz="2000" dirty="0">
                <a:hlinkClick r:id="rId4"/>
              </a:rPr>
              <a:t>https://www.nctm.org/profdev/half_of_a_whole</a:t>
            </a:r>
            <a:r>
              <a:rPr lang="en-US" sz="2000" dirty="0" smtClean="0">
                <a:hlinkClick r:id="rId4"/>
              </a:rPr>
              <a:t>/</a:t>
            </a:r>
            <a:r>
              <a:rPr lang="en-US" sz="2000" dirty="0" smtClean="0"/>
              <a:t> </a:t>
            </a:r>
            <a:endParaRPr lang="en-US" sz="2000" dirty="0"/>
          </a:p>
        </p:txBody>
      </p:sp>
      <p:sp>
        <p:nvSpPr>
          <p:cNvPr id="11" name="TextBox 10"/>
          <p:cNvSpPr txBox="1"/>
          <p:nvPr/>
        </p:nvSpPr>
        <p:spPr>
          <a:xfrm>
            <a:off x="6602337" y="6039678"/>
            <a:ext cx="4739759" cy="369332"/>
          </a:xfrm>
          <a:prstGeom prst="rect">
            <a:avLst/>
          </a:prstGeom>
          <a:noFill/>
        </p:spPr>
        <p:txBody>
          <a:bodyPr wrap="none" rtlCol="0">
            <a:spAutoFit/>
          </a:bodyPr>
          <a:lstStyle/>
          <a:p>
            <a:r>
              <a:rPr lang="en-US" dirty="0" smtClean="0"/>
              <a:t>Note: You may need to be a member of NCTM </a:t>
            </a:r>
            <a:r>
              <a:rPr lang="is-IS" dirty="0" smtClean="0"/>
              <a:t>…</a:t>
            </a:r>
            <a:endParaRPr lang="en-US" dirty="0"/>
          </a:p>
        </p:txBody>
      </p:sp>
      <p:sp>
        <p:nvSpPr>
          <p:cNvPr id="2" name="Rectangle 1"/>
          <p:cNvSpPr/>
          <p:nvPr/>
        </p:nvSpPr>
        <p:spPr>
          <a:xfrm>
            <a:off x="6602337" y="1973766"/>
            <a:ext cx="1437692" cy="2118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93608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2154" y="896472"/>
            <a:ext cx="4609033" cy="3478114"/>
          </a:xfrm>
          <a:prstGeom prst="rect">
            <a:avLst/>
          </a:prstGeom>
          <a:effectLst>
            <a:outerShdw blurRad="50800" dist="38100" dir="2700000" algn="tl" rotWithShape="0">
              <a:prstClr val="black">
                <a:alpha val="40000"/>
              </a:prstClr>
            </a:outerShdw>
          </a:effectLst>
        </p:spPr>
      </p:pic>
      <p:sp>
        <p:nvSpPr>
          <p:cNvPr id="11" name="Content Placeholder 2"/>
          <p:cNvSpPr txBox="1">
            <a:spLocks/>
          </p:cNvSpPr>
          <p:nvPr/>
        </p:nvSpPr>
        <p:spPr>
          <a:xfrm>
            <a:off x="325891" y="944632"/>
            <a:ext cx="6896319" cy="573513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Establish mathematics goals to focus learning.</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Implement tasks that promote reasoning and problem solving.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Use and connect mathematical representations.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Facilitate meaningful mathematical discourse</a:t>
            </a:r>
            <a:r>
              <a:rPr lang="en-US" sz="2600" i="1" dirty="0" smtClean="0">
                <a:solidFill>
                  <a:srgbClr val="000000"/>
                </a:solidFill>
                <a:cs typeface="Calibri"/>
              </a:rPr>
              <a:t>.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Pose purposeful questions.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Build procedural </a:t>
            </a:r>
            <a:r>
              <a:rPr lang="en-US" sz="2600" spc="-40" dirty="0" smtClean="0">
                <a:solidFill>
                  <a:srgbClr val="000000"/>
                </a:solidFill>
                <a:cs typeface="Calibri"/>
              </a:rPr>
              <a:t>fluency</a:t>
            </a:r>
            <a:r>
              <a:rPr lang="en-US" sz="2600" dirty="0" smtClean="0">
                <a:solidFill>
                  <a:srgbClr val="000000"/>
                </a:solidFill>
                <a:cs typeface="Calibri"/>
              </a:rPr>
              <a:t> </a:t>
            </a:r>
            <a:r>
              <a:rPr lang="en-US" sz="2600" spc="-40" dirty="0" smtClean="0">
                <a:solidFill>
                  <a:srgbClr val="000000"/>
                </a:solidFill>
                <a:cs typeface="Calibri"/>
              </a:rPr>
              <a:t>from conceptual understanding.</a:t>
            </a:r>
          </a:p>
          <a:p>
            <a:pPr marL="226695" indent="-318135">
              <a:lnSpc>
                <a:spcPct val="100000"/>
              </a:lnSpc>
              <a:spcBef>
                <a:spcPts val="400"/>
              </a:spcBef>
              <a:spcAft>
                <a:spcPts val="600"/>
              </a:spcAft>
              <a:buFont typeface="+mj-lt"/>
              <a:buAutoNum type="arabicPeriod"/>
            </a:pPr>
            <a:r>
              <a:rPr lang="en-US" sz="2600" spc="-50" dirty="0" smtClean="0">
                <a:solidFill>
                  <a:srgbClr val="000000"/>
                </a:solidFill>
                <a:cs typeface="Calibri"/>
              </a:rPr>
              <a:t>Support</a:t>
            </a:r>
            <a:r>
              <a:rPr lang="en-US" sz="2600" dirty="0" smtClean="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Elicit and use evidence of student thinking.</a:t>
            </a:r>
            <a:endParaRPr lang="en-US" sz="2600" dirty="0">
              <a:solidFill>
                <a:srgbClr val="000000"/>
              </a:solidFill>
              <a:cs typeface="Calibri"/>
            </a:endParaRPr>
          </a:p>
        </p:txBody>
      </p:sp>
      <p:sp>
        <p:nvSpPr>
          <p:cNvPr id="12" name="TextBox 11"/>
          <p:cNvSpPr txBox="1"/>
          <p:nvPr/>
        </p:nvSpPr>
        <p:spPr>
          <a:xfrm>
            <a:off x="7919546" y="4788977"/>
            <a:ext cx="3574248" cy="1077218"/>
          </a:xfrm>
          <a:prstGeom prst="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3200" dirty="0" smtClean="0"/>
              <a:t>Teaching strengths? </a:t>
            </a:r>
            <a:br>
              <a:rPr lang="en-US" sz="3200" dirty="0" smtClean="0"/>
            </a:br>
            <a:r>
              <a:rPr lang="en-US" sz="3200" dirty="0" smtClean="0"/>
              <a:t>Weaknesses?</a:t>
            </a:r>
            <a:endParaRPr lang="en-US" sz="3200" dirty="0"/>
          </a:p>
        </p:txBody>
      </p:sp>
      <p:sp>
        <p:nvSpPr>
          <p:cNvPr id="7" name="Title 1"/>
          <p:cNvSpPr>
            <a:spLocks noGrp="1"/>
          </p:cNvSpPr>
          <p:nvPr>
            <p:ph type="title"/>
          </p:nvPr>
        </p:nvSpPr>
        <p:spPr>
          <a:xfrm>
            <a:off x="376691" y="201020"/>
            <a:ext cx="6954199" cy="681597"/>
          </a:xfrm>
          <a:effectLst>
            <a:outerShdw blurRad="50800" dist="38100" dir="2700000" algn="tl" rotWithShape="0">
              <a:prstClr val="black">
                <a:alpha val="40000"/>
              </a:prstClr>
            </a:outerShdw>
          </a:effectLst>
        </p:spPr>
        <p:txBody>
          <a:bodyPr>
            <a:noAutofit/>
          </a:bodyPr>
          <a:lstStyle/>
          <a:p>
            <a:r>
              <a:rPr lang="en-US" sz="2800" dirty="0"/>
              <a:t>Effective Mathematics Teaching Practices</a:t>
            </a:r>
          </a:p>
        </p:txBody>
      </p:sp>
      <p:sp>
        <p:nvSpPr>
          <p:cNvPr id="6" name="Content Placeholder 2"/>
          <p:cNvSpPr txBox="1">
            <a:spLocks/>
          </p:cNvSpPr>
          <p:nvPr/>
        </p:nvSpPr>
        <p:spPr>
          <a:xfrm>
            <a:off x="325891" y="944632"/>
            <a:ext cx="6896319" cy="573513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Establish mathematics goals to focus learning.</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Implement tasks that promote reasoning and problem solving.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Use and connect mathematical representations.</a:t>
            </a:r>
          </a:p>
          <a:p>
            <a:pPr marL="226695" indent="-318135">
              <a:lnSpc>
                <a:spcPct val="100000"/>
              </a:lnSpc>
              <a:spcBef>
                <a:spcPts val="400"/>
              </a:spcBef>
              <a:spcAft>
                <a:spcPts val="600"/>
              </a:spcAft>
              <a:buFont typeface="+mj-lt"/>
              <a:buAutoNum type="arabicPeriod"/>
            </a:pPr>
            <a:r>
              <a:rPr lang="en-US" sz="2600" b="1" dirty="0" smtClean="0">
                <a:solidFill>
                  <a:srgbClr val="000000"/>
                </a:solidFill>
                <a:cs typeface="Calibri"/>
              </a:rPr>
              <a:t>Facilitate meaningful mathematical discourse</a:t>
            </a:r>
            <a:r>
              <a:rPr lang="en-US" sz="2600" i="1" dirty="0" smtClean="0">
                <a:solidFill>
                  <a:srgbClr val="000000"/>
                </a:solidFill>
                <a:cs typeface="Calibri"/>
              </a:rPr>
              <a:t>. </a:t>
            </a:r>
          </a:p>
          <a:p>
            <a:pPr marL="226695" indent="-318135">
              <a:lnSpc>
                <a:spcPct val="100000"/>
              </a:lnSpc>
              <a:spcBef>
                <a:spcPts val="400"/>
              </a:spcBef>
              <a:spcAft>
                <a:spcPts val="600"/>
              </a:spcAft>
              <a:buFont typeface="+mj-lt"/>
              <a:buAutoNum type="arabicPeriod"/>
            </a:pPr>
            <a:r>
              <a:rPr lang="en-US" sz="2600" b="1" dirty="0" smtClean="0">
                <a:solidFill>
                  <a:srgbClr val="000000"/>
                </a:solidFill>
                <a:cs typeface="Calibri"/>
              </a:rPr>
              <a:t>Pose purposeful questions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Build procedural </a:t>
            </a:r>
            <a:r>
              <a:rPr lang="en-US" sz="2600" spc="-40" dirty="0" smtClean="0">
                <a:solidFill>
                  <a:srgbClr val="000000"/>
                </a:solidFill>
                <a:cs typeface="Calibri"/>
              </a:rPr>
              <a:t>fluency</a:t>
            </a:r>
            <a:r>
              <a:rPr lang="en-US" sz="2600" dirty="0" smtClean="0">
                <a:solidFill>
                  <a:srgbClr val="000000"/>
                </a:solidFill>
                <a:cs typeface="Calibri"/>
              </a:rPr>
              <a:t> </a:t>
            </a:r>
            <a:r>
              <a:rPr lang="en-US" sz="2600" spc="-40" dirty="0" smtClean="0">
                <a:solidFill>
                  <a:srgbClr val="000000"/>
                </a:solidFill>
                <a:cs typeface="Calibri"/>
              </a:rPr>
              <a:t>from conceptual understanding.</a:t>
            </a:r>
          </a:p>
          <a:p>
            <a:pPr marL="226695" indent="-318135">
              <a:lnSpc>
                <a:spcPct val="100000"/>
              </a:lnSpc>
              <a:spcBef>
                <a:spcPts val="400"/>
              </a:spcBef>
              <a:spcAft>
                <a:spcPts val="600"/>
              </a:spcAft>
              <a:buFont typeface="+mj-lt"/>
              <a:buAutoNum type="arabicPeriod"/>
            </a:pPr>
            <a:r>
              <a:rPr lang="en-US" sz="2600" spc="-50" dirty="0" smtClean="0">
                <a:solidFill>
                  <a:srgbClr val="000000"/>
                </a:solidFill>
                <a:cs typeface="Calibri"/>
              </a:rPr>
              <a:t>Support</a:t>
            </a:r>
            <a:r>
              <a:rPr lang="en-US" sz="2600" dirty="0" smtClean="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Elicit and use evidence of student thinking.</a:t>
            </a:r>
            <a:endParaRPr lang="en-US" sz="2600" dirty="0">
              <a:solidFill>
                <a:srgbClr val="000000"/>
              </a:solidFill>
              <a:cs typeface="Calibri"/>
            </a:endParaRPr>
          </a:p>
        </p:txBody>
      </p:sp>
    </p:spTree>
    <p:extLst>
      <p:ext uri="{BB962C8B-B14F-4D97-AF65-F5344CB8AC3E}">
        <p14:creationId xmlns:p14="http://schemas.microsoft.com/office/powerpoint/2010/main" val="67256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9931" y="6387702"/>
            <a:ext cx="11333615" cy="369332"/>
          </a:xfrm>
          <a:prstGeom prst="rect">
            <a:avLst/>
          </a:prstGeom>
          <a:noFill/>
        </p:spPr>
        <p:txBody>
          <a:bodyPr wrap="none" rtlCol="0">
            <a:spAutoFit/>
          </a:bodyPr>
          <a:lstStyle/>
          <a:p>
            <a:r>
              <a:rPr lang="en-US" dirty="0">
                <a:hlinkClick r:id="rId3"/>
              </a:rPr>
              <a:t>http://www.nctm.org/Conferences-and-Professional-Development/Principles-to-Actions-Professional-Learning-Toolkit</a:t>
            </a:r>
            <a:r>
              <a:rPr lang="en-US" dirty="0" smtClean="0">
                <a:hlinkClick r:id="rId3"/>
              </a:rPr>
              <a:t>/</a:t>
            </a:r>
            <a:r>
              <a:rPr lang="en-US" dirty="0" smtClean="0"/>
              <a:t> </a:t>
            </a:r>
            <a:endParaRPr lang="en-US" dirty="0"/>
          </a:p>
        </p:txBody>
      </p:sp>
      <p:sp>
        <p:nvSpPr>
          <p:cNvPr id="12" name="TextBox 11"/>
          <p:cNvSpPr txBox="1"/>
          <p:nvPr/>
        </p:nvSpPr>
        <p:spPr>
          <a:xfrm>
            <a:off x="252372" y="4634025"/>
            <a:ext cx="5048049" cy="1523494"/>
          </a:xfrm>
          <a:prstGeom prst="rect">
            <a:avLst/>
          </a:prstGeom>
          <a:solidFill>
            <a:schemeClr val="bg1">
              <a:lumMod val="85000"/>
            </a:schemeClr>
          </a:solidFill>
          <a:effectLst>
            <a:outerShdw blurRad="50800" dist="38100" dir="2700000" algn="tl" rotWithShape="0">
              <a:prstClr val="black">
                <a:alpha val="40000"/>
              </a:prstClr>
            </a:outerShdw>
          </a:effectLst>
        </p:spPr>
        <p:txBody>
          <a:bodyPr wrap="square" rtlCol="0">
            <a:spAutoFit/>
          </a:bodyPr>
          <a:lstStyle/>
          <a:p>
            <a:r>
              <a:rPr lang="en-US" sz="1200" dirty="0" smtClean="0"/>
              <a:t>This module was developed by Victoria Bill, et. al.  Video </a:t>
            </a:r>
            <a:r>
              <a:rPr lang="en-US" sz="1200" dirty="0"/>
              <a:t>courtesy of Paterson Public Schools, New </a:t>
            </a:r>
            <a:r>
              <a:rPr lang="en-US" sz="1200" dirty="0" smtClean="0"/>
              <a:t>Jersey, and </a:t>
            </a:r>
            <a:r>
              <a:rPr lang="en-US" sz="1200" dirty="0"/>
              <a:t>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3" name="Text Placeholder 4"/>
          <p:cNvSpPr txBox="1">
            <a:spLocks/>
          </p:cNvSpPr>
          <p:nvPr/>
        </p:nvSpPr>
        <p:spPr>
          <a:xfrm>
            <a:off x="252372" y="232475"/>
            <a:ext cx="5048049" cy="4086998"/>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nSpc>
                <a:spcPct val="90000"/>
              </a:lnSpc>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a:t>
            </a:r>
            <a:r>
              <a:rPr lang="en-US" sz="3400" b="1" i="1" dirty="0" smtClean="0">
                <a:solidFill>
                  <a:schemeClr val="bg1"/>
                </a:solidFill>
                <a:ea typeface="Calibri"/>
                <a:cs typeface="Calibri"/>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Victoria Bill</a:t>
            </a:r>
            <a:br>
              <a:rPr lang="en-US" sz="3400" b="1" dirty="0" smtClean="0">
                <a:solidFill>
                  <a:srgbClr val="FFFFFF"/>
                </a:solidFill>
              </a:rPr>
            </a:br>
            <a:r>
              <a:rPr lang="en-US" sz="3400" b="1" dirty="0" smtClean="0">
                <a:solidFill>
                  <a:srgbClr val="FFFFFF"/>
                </a:solidFill>
              </a:rPr>
              <a:t>and the Bubble Gum Task </a:t>
            </a:r>
          </a:p>
          <a:p>
            <a:r>
              <a:rPr lang="en-US" sz="3400" b="1" dirty="0" smtClean="0">
                <a:solidFill>
                  <a:srgbClr val="FFFFFF"/>
                </a:solidFill>
                <a:cs typeface="Calibri"/>
              </a:rPr>
              <a:t>Grade 3</a:t>
            </a:r>
          </a:p>
        </p:txBody>
      </p:sp>
      <p:pic>
        <p:nvPicPr>
          <p:cNvPr id="5" name="Pictur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3537" y="232475"/>
            <a:ext cx="6551557" cy="5036950"/>
          </a:xfrm>
          <a:prstGeom prst="rect">
            <a:avLst/>
          </a:prstGeom>
          <a:effectLst>
            <a:outerShdw blurRad="50800" dist="38100" dir="2700000" algn="tl" rotWithShape="0">
              <a:prstClr val="black">
                <a:alpha val="40000"/>
              </a:prstClr>
            </a:outerShdw>
          </a:effectLst>
        </p:spPr>
      </p:pic>
      <p:sp>
        <p:nvSpPr>
          <p:cNvPr id="6" name="TextBox 5"/>
          <p:cNvSpPr txBox="1"/>
          <p:nvPr/>
        </p:nvSpPr>
        <p:spPr>
          <a:xfrm>
            <a:off x="5503537" y="5459231"/>
            <a:ext cx="6120192" cy="830997"/>
          </a:xfrm>
          <a:prstGeom prst="rect">
            <a:avLst/>
          </a:prstGeom>
          <a:noFill/>
        </p:spPr>
        <p:txBody>
          <a:bodyPr wrap="square" rtlCol="0">
            <a:spAutoFit/>
          </a:bodyPr>
          <a:lstStyle/>
          <a:p>
            <a:r>
              <a:rPr lang="en-US" sz="1600" dirty="0">
                <a:hlinkClick r:id="rId4"/>
              </a:rPr>
              <a:t>http://www.nctm.org/Conferences-and-Professional-Development</a:t>
            </a:r>
            <a:r>
              <a:rPr lang="en-US" sz="1600" dirty="0" smtClean="0">
                <a:hlinkClick r:id="rId4"/>
              </a:rPr>
              <a:t>/</a:t>
            </a:r>
          </a:p>
          <a:p>
            <a:r>
              <a:rPr lang="en-US" sz="1600" dirty="0" smtClean="0">
                <a:hlinkClick r:id="rId4"/>
              </a:rPr>
              <a:t>Principles-to-Actions-Toolkit/The-Case-of-Victoria-Bill-and-the-</a:t>
            </a:r>
          </a:p>
          <a:p>
            <a:r>
              <a:rPr lang="en-US" sz="1600" dirty="0" smtClean="0">
                <a:hlinkClick r:id="rId4"/>
              </a:rPr>
              <a:t>Bubble-Gum-Task/ </a:t>
            </a:r>
            <a:endParaRPr lang="en-US" sz="1600" dirty="0"/>
          </a:p>
        </p:txBody>
      </p:sp>
    </p:spTree>
    <p:extLst>
      <p:ext uri="{BB962C8B-B14F-4D97-AF65-F5344CB8AC3E}">
        <p14:creationId xmlns:p14="http://schemas.microsoft.com/office/powerpoint/2010/main" val="15363593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325891" y="944632"/>
            <a:ext cx="6896319" cy="573513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Establish mathematics goals to focus learning.</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Implement tasks that promote reasoning and problem solving.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Use and connect mathematical representations.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Facilitate meaningful mathematical discourse</a:t>
            </a:r>
            <a:r>
              <a:rPr lang="en-US" sz="2600" i="1" dirty="0" smtClean="0">
                <a:solidFill>
                  <a:srgbClr val="000000"/>
                </a:solidFill>
                <a:cs typeface="Calibri"/>
              </a:rPr>
              <a:t>.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Pose purposeful questions.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Build procedural </a:t>
            </a:r>
            <a:r>
              <a:rPr lang="en-US" sz="2600" spc="-40" dirty="0" smtClean="0">
                <a:solidFill>
                  <a:srgbClr val="000000"/>
                </a:solidFill>
                <a:cs typeface="Calibri"/>
              </a:rPr>
              <a:t>fluency</a:t>
            </a:r>
            <a:r>
              <a:rPr lang="en-US" sz="2600" dirty="0" smtClean="0">
                <a:solidFill>
                  <a:srgbClr val="000000"/>
                </a:solidFill>
                <a:cs typeface="Calibri"/>
              </a:rPr>
              <a:t> </a:t>
            </a:r>
            <a:r>
              <a:rPr lang="en-US" sz="2600" spc="-40" dirty="0" smtClean="0">
                <a:solidFill>
                  <a:srgbClr val="000000"/>
                </a:solidFill>
                <a:cs typeface="Calibri"/>
              </a:rPr>
              <a:t>from conceptual understanding.</a:t>
            </a:r>
          </a:p>
          <a:p>
            <a:pPr marL="226695" indent="-318135">
              <a:lnSpc>
                <a:spcPct val="100000"/>
              </a:lnSpc>
              <a:spcBef>
                <a:spcPts val="400"/>
              </a:spcBef>
              <a:spcAft>
                <a:spcPts val="600"/>
              </a:spcAft>
              <a:buFont typeface="+mj-lt"/>
              <a:buAutoNum type="arabicPeriod"/>
            </a:pPr>
            <a:r>
              <a:rPr lang="en-US" sz="2600" spc="-50" dirty="0" smtClean="0">
                <a:solidFill>
                  <a:srgbClr val="000000"/>
                </a:solidFill>
                <a:cs typeface="Calibri"/>
              </a:rPr>
              <a:t>Support</a:t>
            </a:r>
            <a:r>
              <a:rPr lang="en-US" sz="2600" dirty="0" smtClean="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Elicit and use evidence of student thinking.</a:t>
            </a:r>
            <a:endParaRPr lang="en-US" sz="2600" dirty="0">
              <a:solidFill>
                <a:srgbClr val="000000"/>
              </a:solidFill>
              <a:cs typeface="Calibri"/>
            </a:endParaRPr>
          </a:p>
        </p:txBody>
      </p:sp>
      <p:sp>
        <p:nvSpPr>
          <p:cNvPr id="12" name="TextBox 11"/>
          <p:cNvSpPr txBox="1"/>
          <p:nvPr/>
        </p:nvSpPr>
        <p:spPr>
          <a:xfrm>
            <a:off x="7919546" y="4788977"/>
            <a:ext cx="3574248" cy="1077218"/>
          </a:xfrm>
          <a:prstGeom prst="rect">
            <a:avLst/>
          </a:prstGeom>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3200" dirty="0" smtClean="0"/>
              <a:t>Teaching strengths? </a:t>
            </a:r>
            <a:br>
              <a:rPr lang="en-US" sz="3200" dirty="0" smtClean="0"/>
            </a:br>
            <a:r>
              <a:rPr lang="en-US" sz="3200" dirty="0" smtClean="0"/>
              <a:t>Weaknesses?</a:t>
            </a:r>
            <a:endParaRPr lang="en-US" sz="3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601" y="944632"/>
            <a:ext cx="4561608" cy="3029248"/>
          </a:xfrm>
          <a:prstGeom prst="rect">
            <a:avLst/>
          </a:prstGeom>
          <a:effectLst>
            <a:outerShdw blurRad="50800" dist="38100" dir="2700000" algn="tl" rotWithShape="0">
              <a:prstClr val="black">
                <a:alpha val="40000"/>
              </a:prstClr>
            </a:outerShdw>
          </a:effectLst>
        </p:spPr>
      </p:pic>
      <p:sp>
        <p:nvSpPr>
          <p:cNvPr id="7" name="Title 1"/>
          <p:cNvSpPr>
            <a:spLocks noGrp="1"/>
          </p:cNvSpPr>
          <p:nvPr>
            <p:ph type="title"/>
          </p:nvPr>
        </p:nvSpPr>
        <p:spPr>
          <a:xfrm>
            <a:off x="365617" y="201020"/>
            <a:ext cx="6954199" cy="681597"/>
          </a:xfrm>
          <a:effectLst>
            <a:outerShdw blurRad="50800" dist="38100" dir="2700000" algn="tl" rotWithShape="0">
              <a:prstClr val="black">
                <a:alpha val="40000"/>
              </a:prstClr>
            </a:outerShdw>
          </a:effectLst>
        </p:spPr>
        <p:txBody>
          <a:bodyPr>
            <a:noAutofit/>
          </a:bodyPr>
          <a:lstStyle/>
          <a:p>
            <a:r>
              <a:rPr lang="en-US" sz="2800" dirty="0"/>
              <a:t>Effective Mathematics Teaching Practices</a:t>
            </a:r>
          </a:p>
        </p:txBody>
      </p:sp>
      <p:sp>
        <p:nvSpPr>
          <p:cNvPr id="6" name="Content Placeholder 2"/>
          <p:cNvSpPr txBox="1">
            <a:spLocks/>
          </p:cNvSpPr>
          <p:nvPr/>
        </p:nvSpPr>
        <p:spPr>
          <a:xfrm>
            <a:off x="325890" y="944631"/>
            <a:ext cx="6896319" cy="573513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Establish mathematics goals to focus learning.</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Implement tasks that promote reasoning and problem solving. </a:t>
            </a:r>
          </a:p>
          <a:p>
            <a:pPr marL="226695" indent="-318135">
              <a:lnSpc>
                <a:spcPct val="100000"/>
              </a:lnSpc>
              <a:spcBef>
                <a:spcPts val="400"/>
              </a:spcBef>
              <a:spcAft>
                <a:spcPts val="600"/>
              </a:spcAft>
              <a:buFont typeface="+mj-lt"/>
              <a:buAutoNum type="arabicPeriod"/>
            </a:pPr>
            <a:r>
              <a:rPr lang="en-US" sz="2600" b="1" dirty="0" smtClean="0">
                <a:solidFill>
                  <a:srgbClr val="000000"/>
                </a:solidFill>
                <a:cs typeface="Calibri"/>
              </a:rPr>
              <a:t>Use and connect mathematical representations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Facilitate meaningful mathematical discourse</a:t>
            </a:r>
            <a:r>
              <a:rPr lang="en-US" sz="2600" i="1" dirty="0" smtClean="0">
                <a:solidFill>
                  <a:srgbClr val="000000"/>
                </a:solidFill>
                <a:cs typeface="Calibri"/>
              </a:rPr>
              <a:t>. </a:t>
            </a:r>
          </a:p>
          <a:p>
            <a:pPr marL="226695" indent="-318135">
              <a:lnSpc>
                <a:spcPct val="100000"/>
              </a:lnSpc>
              <a:spcBef>
                <a:spcPts val="400"/>
              </a:spcBef>
              <a:spcAft>
                <a:spcPts val="600"/>
              </a:spcAft>
              <a:buFont typeface="+mj-lt"/>
              <a:buAutoNum type="arabicPeriod"/>
            </a:pPr>
            <a:r>
              <a:rPr lang="en-US" sz="2600" b="1" dirty="0" smtClean="0">
                <a:solidFill>
                  <a:srgbClr val="000000"/>
                </a:solidFill>
                <a:cs typeface="Calibri"/>
              </a:rPr>
              <a:t>Pose purposeful questions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Build procedural </a:t>
            </a:r>
            <a:r>
              <a:rPr lang="en-US" sz="2600" spc="-40" dirty="0" smtClean="0">
                <a:solidFill>
                  <a:srgbClr val="000000"/>
                </a:solidFill>
                <a:cs typeface="Calibri"/>
              </a:rPr>
              <a:t>fluency</a:t>
            </a:r>
            <a:r>
              <a:rPr lang="en-US" sz="2600" dirty="0" smtClean="0">
                <a:solidFill>
                  <a:srgbClr val="000000"/>
                </a:solidFill>
                <a:cs typeface="Calibri"/>
              </a:rPr>
              <a:t> </a:t>
            </a:r>
            <a:r>
              <a:rPr lang="en-US" sz="2600" spc="-40" dirty="0" smtClean="0">
                <a:solidFill>
                  <a:srgbClr val="000000"/>
                </a:solidFill>
                <a:cs typeface="Calibri"/>
              </a:rPr>
              <a:t>from conceptual understanding.</a:t>
            </a:r>
          </a:p>
          <a:p>
            <a:pPr marL="226695" indent="-318135">
              <a:lnSpc>
                <a:spcPct val="100000"/>
              </a:lnSpc>
              <a:spcBef>
                <a:spcPts val="400"/>
              </a:spcBef>
              <a:spcAft>
                <a:spcPts val="600"/>
              </a:spcAft>
              <a:buFont typeface="+mj-lt"/>
              <a:buAutoNum type="arabicPeriod"/>
            </a:pPr>
            <a:r>
              <a:rPr lang="en-US" sz="2600" spc="-50" dirty="0" smtClean="0">
                <a:solidFill>
                  <a:srgbClr val="000000"/>
                </a:solidFill>
                <a:cs typeface="Calibri"/>
              </a:rPr>
              <a:t>Support</a:t>
            </a:r>
            <a:r>
              <a:rPr lang="en-US" sz="2600" dirty="0" smtClean="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Elicit and use evidence of student thinking.</a:t>
            </a:r>
            <a:endParaRPr lang="en-US" sz="2600" dirty="0">
              <a:solidFill>
                <a:srgbClr val="000000"/>
              </a:solidFill>
              <a:cs typeface="Calibri"/>
            </a:endParaRPr>
          </a:p>
        </p:txBody>
      </p:sp>
    </p:spTree>
    <p:extLst>
      <p:ext uri="{BB962C8B-B14F-4D97-AF65-F5344CB8AC3E}">
        <p14:creationId xmlns:p14="http://schemas.microsoft.com/office/powerpoint/2010/main" val="2075699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988417" y="201020"/>
            <a:ext cx="6954199" cy="681597"/>
          </a:xfrm>
          <a:effectLst>
            <a:outerShdw blurRad="50800" dist="38100" dir="2700000" algn="tl" rotWithShape="0">
              <a:prstClr val="black">
                <a:alpha val="40000"/>
              </a:prstClr>
            </a:outerShdw>
          </a:effectLst>
        </p:spPr>
        <p:txBody>
          <a:bodyPr>
            <a:noAutofit/>
          </a:bodyPr>
          <a:lstStyle/>
          <a:p>
            <a:r>
              <a:rPr lang="en-US" sz="2800" dirty="0"/>
              <a:t>Effective Mathematics Teaching Practices</a:t>
            </a:r>
          </a:p>
        </p:txBody>
      </p:sp>
      <p:sp>
        <p:nvSpPr>
          <p:cNvPr id="8" name="Content Placeholder 2"/>
          <p:cNvSpPr txBox="1">
            <a:spLocks/>
          </p:cNvSpPr>
          <p:nvPr/>
        </p:nvSpPr>
        <p:spPr>
          <a:xfrm>
            <a:off x="4994872" y="930777"/>
            <a:ext cx="6896319" cy="5735139"/>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Establish mathematics goals to focus learning.</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Implement tasks that promote reasoning and problem solving.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Use and connect mathematical representations.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Facilitate meaningful mathematical discourse</a:t>
            </a:r>
            <a:r>
              <a:rPr lang="en-US" sz="2600" i="1" dirty="0" smtClean="0">
                <a:solidFill>
                  <a:srgbClr val="000000"/>
                </a:solidFill>
                <a:cs typeface="Calibri"/>
              </a:rPr>
              <a:t>. </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Pose purposeful questions.</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Build procedural </a:t>
            </a:r>
            <a:r>
              <a:rPr lang="en-US" sz="2600" spc="-40" dirty="0" smtClean="0">
                <a:solidFill>
                  <a:srgbClr val="000000"/>
                </a:solidFill>
                <a:cs typeface="Calibri"/>
              </a:rPr>
              <a:t>fluency</a:t>
            </a:r>
            <a:r>
              <a:rPr lang="en-US" sz="2600" dirty="0" smtClean="0">
                <a:solidFill>
                  <a:srgbClr val="000000"/>
                </a:solidFill>
                <a:cs typeface="Calibri"/>
              </a:rPr>
              <a:t> </a:t>
            </a:r>
            <a:r>
              <a:rPr lang="en-US" sz="2600" spc="-40" dirty="0" smtClean="0">
                <a:solidFill>
                  <a:srgbClr val="000000"/>
                </a:solidFill>
                <a:cs typeface="Calibri"/>
              </a:rPr>
              <a:t>from conceptual understanding.</a:t>
            </a:r>
          </a:p>
          <a:p>
            <a:pPr marL="226695" indent="-318135">
              <a:lnSpc>
                <a:spcPct val="100000"/>
              </a:lnSpc>
              <a:spcBef>
                <a:spcPts val="400"/>
              </a:spcBef>
              <a:spcAft>
                <a:spcPts val="600"/>
              </a:spcAft>
              <a:buFont typeface="+mj-lt"/>
              <a:buAutoNum type="arabicPeriod"/>
            </a:pPr>
            <a:r>
              <a:rPr lang="en-US" sz="2600" spc="-50" dirty="0" smtClean="0">
                <a:solidFill>
                  <a:srgbClr val="000000"/>
                </a:solidFill>
                <a:cs typeface="Calibri"/>
              </a:rPr>
              <a:t>Support</a:t>
            </a:r>
            <a:r>
              <a:rPr lang="en-US" sz="2600" dirty="0" smtClean="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p>
          <a:p>
            <a:pPr marL="226695" indent="-318135">
              <a:lnSpc>
                <a:spcPct val="100000"/>
              </a:lnSpc>
              <a:spcBef>
                <a:spcPts val="400"/>
              </a:spcBef>
              <a:spcAft>
                <a:spcPts val="600"/>
              </a:spcAft>
              <a:buFont typeface="+mj-lt"/>
              <a:buAutoNum type="arabicPeriod"/>
            </a:pPr>
            <a:r>
              <a:rPr lang="en-US" sz="2600" dirty="0" smtClean="0">
                <a:solidFill>
                  <a:srgbClr val="000000"/>
                </a:solidFill>
                <a:cs typeface="Calibri"/>
              </a:rPr>
              <a:t>Elicit and use evidence of student thinking.</a:t>
            </a:r>
            <a:endParaRPr lang="en-US" sz="2600" dirty="0">
              <a:solidFill>
                <a:srgbClr val="000000"/>
              </a:solidFill>
              <a:cs typeface="Calibri"/>
            </a:endParaRPr>
          </a:p>
        </p:txBody>
      </p:sp>
      <p:sp>
        <p:nvSpPr>
          <p:cNvPr id="9" name="TextBox 8"/>
          <p:cNvSpPr txBox="1"/>
          <p:nvPr/>
        </p:nvSpPr>
        <p:spPr>
          <a:xfrm>
            <a:off x="152399" y="930777"/>
            <a:ext cx="4613565" cy="452431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3200" dirty="0" smtClean="0"/>
              <a:t>T/P/S		Using what you know about the </a:t>
            </a:r>
            <a:r>
              <a:rPr lang="en-US" sz="3200" dirty="0" err="1" smtClean="0"/>
              <a:t>CCSSm</a:t>
            </a:r>
            <a:r>
              <a:rPr lang="en-US" sz="3200" dirty="0" smtClean="0"/>
              <a:t>, the SBAC, your teachers, your school and your students, consider the teaching practices, and pick one or two that seem most important.  Explain your selection.    </a:t>
            </a:r>
            <a:endParaRPr lang="en-US" sz="3200" dirty="0"/>
          </a:p>
        </p:txBody>
      </p:sp>
    </p:spTree>
    <p:extLst>
      <p:ext uri="{BB962C8B-B14F-4D97-AF65-F5344CB8AC3E}">
        <p14:creationId xmlns:p14="http://schemas.microsoft.com/office/powerpoint/2010/main" val="713194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399" y="533400"/>
            <a:ext cx="7900737" cy="838200"/>
          </a:xfrm>
        </p:spPr>
        <p:txBody>
          <a:bodyPr>
            <a:normAutofit/>
          </a:bodyPr>
          <a:lstStyle/>
          <a:p>
            <a:pPr lvl="0"/>
            <a:r>
              <a:rPr lang="en-US" sz="3600" b="1" kern="1200" dirty="0" err="1" smtClean="0">
                <a:latin typeface="Arial" charset="0"/>
                <a:ea typeface="ＭＳ Ｐゴシック" charset="0"/>
                <a:cs typeface="Arial" charset="0"/>
              </a:rPr>
              <a:t>Marzano’s</a:t>
            </a:r>
            <a:r>
              <a:rPr lang="en-US" sz="3600" b="1" kern="1200" dirty="0" smtClean="0">
                <a:latin typeface="Arial" charset="0"/>
                <a:ea typeface="ＭＳ Ｐゴシック" charset="0"/>
                <a:cs typeface="Arial" charset="0"/>
              </a:rPr>
              <a:t> High-Yield Strategies:</a:t>
            </a:r>
            <a:endParaRPr lang="en-US" sz="3600" dirty="0"/>
          </a:p>
        </p:txBody>
      </p:sp>
      <p:sp>
        <p:nvSpPr>
          <p:cNvPr id="4" name="Slide Number Placeholder 3"/>
          <p:cNvSpPr>
            <a:spLocks noGrp="1"/>
          </p:cNvSpPr>
          <p:nvPr>
            <p:ph type="sldNum" sz="quarter" idx="12"/>
          </p:nvPr>
        </p:nvSpPr>
        <p:spPr/>
        <p:txBody>
          <a:bodyPr/>
          <a:lstStyle/>
          <a:p>
            <a:fld id="{FEF99C5B-827C-4AB8-AD77-9BE20A7FDDF2}" type="slidenum">
              <a:rPr lang="en-US" smtClean="0"/>
              <a:pPr/>
              <a:t>3</a:t>
            </a:fld>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303" y="6273651"/>
            <a:ext cx="995594" cy="497797"/>
          </a:xfrm>
          <a:prstGeom prst="rect">
            <a:avLst/>
          </a:prstGeom>
        </p:spPr>
      </p:pic>
      <p:graphicFrame>
        <p:nvGraphicFramePr>
          <p:cNvPr id="6" name="Diagram 5"/>
          <p:cNvGraphicFramePr/>
          <p:nvPr>
            <p:extLst>
              <p:ext uri="{D42A27DB-BD31-4B8C-83A1-F6EECF244321}">
                <p14:modId xmlns:p14="http://schemas.microsoft.com/office/powerpoint/2010/main" val="1156541312"/>
              </p:ext>
            </p:extLst>
          </p:nvPr>
        </p:nvGraphicFramePr>
        <p:xfrm>
          <a:off x="1712004" y="1579132"/>
          <a:ext cx="8991600" cy="46736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rot="16200000">
            <a:off x="198789" y="3867441"/>
            <a:ext cx="4511675" cy="369332"/>
          </a:xfrm>
          <a:prstGeom prst="rect">
            <a:avLst/>
          </a:prstGeom>
          <a:solidFill>
            <a:schemeClr val="tx1"/>
          </a:solidFill>
        </p:spPr>
        <p:txBody>
          <a:bodyPr wrap="square" rtlCol="0" anchor="ctr">
            <a:spAutoFit/>
          </a:bodyPr>
          <a:lstStyle/>
          <a:p>
            <a:pPr algn="ctr"/>
            <a:r>
              <a:rPr lang="en-US" dirty="0">
                <a:solidFill>
                  <a:schemeClr val="bg1"/>
                </a:solidFill>
              </a:rPr>
              <a:t>High Yield Instructional Strategies </a:t>
            </a:r>
          </a:p>
        </p:txBody>
      </p:sp>
      <p:sp>
        <p:nvSpPr>
          <p:cNvPr id="8" name="Oval 7"/>
          <p:cNvSpPr/>
          <p:nvPr/>
        </p:nvSpPr>
        <p:spPr>
          <a:xfrm>
            <a:off x="2867527" y="1563374"/>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45%</a:t>
            </a:r>
          </a:p>
        </p:txBody>
      </p:sp>
      <p:sp>
        <p:nvSpPr>
          <p:cNvPr id="11" name="Oval 10"/>
          <p:cNvSpPr/>
          <p:nvPr/>
        </p:nvSpPr>
        <p:spPr>
          <a:xfrm>
            <a:off x="2867527" y="2161774"/>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34%</a:t>
            </a:r>
          </a:p>
        </p:txBody>
      </p:sp>
      <p:sp>
        <p:nvSpPr>
          <p:cNvPr id="12" name="Oval 11"/>
          <p:cNvSpPr/>
          <p:nvPr/>
        </p:nvSpPr>
        <p:spPr>
          <a:xfrm>
            <a:off x="2867527" y="2657882"/>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29%</a:t>
            </a:r>
          </a:p>
        </p:txBody>
      </p:sp>
      <p:sp>
        <p:nvSpPr>
          <p:cNvPr id="13" name="Oval 12"/>
          <p:cNvSpPr/>
          <p:nvPr/>
        </p:nvSpPr>
        <p:spPr>
          <a:xfrm>
            <a:off x="2867527" y="3146244"/>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28%</a:t>
            </a:r>
          </a:p>
        </p:txBody>
      </p:sp>
      <p:sp>
        <p:nvSpPr>
          <p:cNvPr id="14" name="Oval 13"/>
          <p:cNvSpPr/>
          <p:nvPr/>
        </p:nvSpPr>
        <p:spPr>
          <a:xfrm>
            <a:off x="2867527" y="3700339"/>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27%</a:t>
            </a:r>
          </a:p>
        </p:txBody>
      </p:sp>
      <p:sp>
        <p:nvSpPr>
          <p:cNvPr id="15" name="Oval 14"/>
          <p:cNvSpPr/>
          <p:nvPr/>
        </p:nvSpPr>
        <p:spPr>
          <a:xfrm>
            <a:off x="2867527" y="4222057"/>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27%</a:t>
            </a:r>
          </a:p>
        </p:txBody>
      </p:sp>
      <p:sp>
        <p:nvSpPr>
          <p:cNvPr id="16" name="Oval 15"/>
          <p:cNvSpPr/>
          <p:nvPr/>
        </p:nvSpPr>
        <p:spPr>
          <a:xfrm>
            <a:off x="2867527" y="4796322"/>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23%</a:t>
            </a:r>
          </a:p>
        </p:txBody>
      </p:sp>
      <p:sp>
        <p:nvSpPr>
          <p:cNvPr id="17" name="Oval 16"/>
          <p:cNvSpPr/>
          <p:nvPr/>
        </p:nvSpPr>
        <p:spPr>
          <a:xfrm>
            <a:off x="2867527" y="5318040"/>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23%</a:t>
            </a:r>
          </a:p>
        </p:txBody>
      </p:sp>
      <p:sp>
        <p:nvSpPr>
          <p:cNvPr id="18" name="Oval 17"/>
          <p:cNvSpPr/>
          <p:nvPr/>
        </p:nvSpPr>
        <p:spPr>
          <a:xfrm>
            <a:off x="2867527" y="5824443"/>
            <a:ext cx="914400" cy="417952"/>
          </a:xfrm>
          <a:prstGeom prst="ellipse">
            <a:avLst/>
          </a:prstGeom>
          <a:solidFill>
            <a:srgbClr val="9E891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mj-lt"/>
              </a:rPr>
              <a:t>22%</a:t>
            </a:r>
          </a:p>
        </p:txBody>
      </p:sp>
      <p:sp>
        <p:nvSpPr>
          <p:cNvPr id="3" name="TextBox 2"/>
          <p:cNvSpPr txBox="1"/>
          <p:nvPr/>
        </p:nvSpPr>
        <p:spPr>
          <a:xfrm>
            <a:off x="1102897" y="6444088"/>
            <a:ext cx="11223970" cy="307777"/>
          </a:xfrm>
          <a:prstGeom prst="rect">
            <a:avLst/>
          </a:prstGeom>
          <a:noFill/>
        </p:spPr>
        <p:txBody>
          <a:bodyPr wrap="none" rtlCol="0">
            <a:spAutoFit/>
          </a:bodyPr>
          <a:lstStyle/>
          <a:p>
            <a:r>
              <a:rPr lang="en-US" sz="1400" dirty="0" smtClean="0"/>
              <a:t>Source</a:t>
            </a:r>
            <a:r>
              <a:rPr lang="en-US" sz="1400" dirty="0"/>
              <a:t>: http://</a:t>
            </a:r>
            <a:r>
              <a:rPr lang="en-US" sz="1400" dirty="0" err="1"/>
              <a:t>education.ky.gov</a:t>
            </a:r>
            <a:r>
              <a:rPr lang="en-US" sz="1400" dirty="0"/>
              <a:t>/school/CT4GC/Pages/CT4GC.aspx </a:t>
            </a:r>
            <a:r>
              <a:rPr lang="en-US" sz="1400" dirty="0" smtClean="0"/>
              <a:t> “Original CT4GC Day 3 afternoon Math Strategies--Ashland--PM For </a:t>
            </a:r>
            <a:r>
              <a:rPr lang="en-US" sz="1400" dirty="0" err="1" smtClean="0"/>
              <a:t>Presenting.pptx</a:t>
            </a:r>
            <a:r>
              <a:rPr lang="en-US" sz="1400" dirty="0" smtClean="0"/>
              <a:t>”</a:t>
            </a:r>
            <a:endParaRPr lang="en-US" sz="1400" dirty="0"/>
          </a:p>
        </p:txBody>
      </p:sp>
      <p:sp>
        <p:nvSpPr>
          <p:cNvPr id="5" name="TextBox 4"/>
          <p:cNvSpPr txBox="1"/>
          <p:nvPr/>
        </p:nvSpPr>
        <p:spPr>
          <a:xfrm>
            <a:off x="2639293" y="1177441"/>
            <a:ext cx="1331134" cy="307777"/>
          </a:xfrm>
          <a:prstGeom prst="rect">
            <a:avLst/>
          </a:prstGeom>
          <a:noFill/>
        </p:spPr>
        <p:txBody>
          <a:bodyPr wrap="none" rtlCol="0">
            <a:spAutoFit/>
          </a:bodyPr>
          <a:lstStyle/>
          <a:p>
            <a:r>
              <a:rPr lang="en-US" sz="1400" dirty="0" smtClean="0"/>
              <a:t>Percentile gains</a:t>
            </a:r>
            <a:endParaRPr lang="en-US" sz="1400" dirty="0"/>
          </a:p>
        </p:txBody>
      </p:sp>
    </p:spTree>
    <p:extLst>
      <p:ext uri="{BB962C8B-B14F-4D97-AF65-F5344CB8AC3E}">
        <p14:creationId xmlns:p14="http://schemas.microsoft.com/office/powerpoint/2010/main" val="9176792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92300" y="3093244"/>
            <a:ext cx="8407400" cy="1816100"/>
          </a:xfrm>
        </p:spPr>
      </p:pic>
    </p:spTree>
    <p:extLst>
      <p:ext uri="{BB962C8B-B14F-4D97-AF65-F5344CB8AC3E}">
        <p14:creationId xmlns:p14="http://schemas.microsoft.com/office/powerpoint/2010/main" val="149896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
            <a:ext cx="10515600" cy="1731818"/>
          </a:xfrm>
        </p:spPr>
        <p:txBody>
          <a:bodyPr>
            <a:normAutofit/>
          </a:bodyPr>
          <a:lstStyle/>
          <a:p>
            <a:r>
              <a:rPr lang="en-US" sz="5333" dirty="0" smtClean="0"/>
              <a:t>For the second hour of this module:</a:t>
            </a:r>
            <a:r>
              <a:rPr lang="en-US" dirty="0" smtClean="0"/>
              <a:t/>
            </a:r>
            <a:br>
              <a:rPr lang="en-US" dirty="0" smtClean="0"/>
            </a:br>
            <a:endParaRPr lang="en-US" dirty="0"/>
          </a:p>
        </p:txBody>
      </p:sp>
      <p:sp>
        <p:nvSpPr>
          <p:cNvPr id="3" name="Text Placeholder 2"/>
          <p:cNvSpPr>
            <a:spLocks noGrp="1"/>
          </p:cNvSpPr>
          <p:nvPr>
            <p:ph type="body" idx="1"/>
          </p:nvPr>
        </p:nvSpPr>
        <p:spPr>
          <a:xfrm>
            <a:off x="831849" y="1236663"/>
            <a:ext cx="10778259" cy="5141836"/>
          </a:xfrm>
        </p:spPr>
        <p:txBody>
          <a:bodyPr>
            <a:normAutofit fontScale="92500" lnSpcReduction="20000"/>
          </a:bodyPr>
          <a:lstStyle/>
          <a:p>
            <a:r>
              <a:rPr lang="en-US" b="1" dirty="0" smtClean="0">
                <a:solidFill>
                  <a:schemeClr val="tx1"/>
                </a:solidFill>
              </a:rPr>
              <a:t>For the second hour of this module:</a:t>
            </a:r>
            <a:endParaRPr lang="en-US" sz="941" dirty="0" smtClean="0">
              <a:solidFill>
                <a:schemeClr val="tx1"/>
              </a:solidFill>
            </a:endParaRPr>
          </a:p>
          <a:p>
            <a:r>
              <a:rPr lang="en-US" sz="941" dirty="0" smtClean="0">
                <a:solidFill>
                  <a:schemeClr val="tx1"/>
                </a:solidFill>
              </a:rPr>
              <a:t> </a:t>
            </a:r>
          </a:p>
          <a:p>
            <a:r>
              <a:rPr lang="en-US" dirty="0" smtClean="0">
                <a:solidFill>
                  <a:schemeClr val="tx1"/>
                </a:solidFill>
              </a:rPr>
              <a:t>Step 0    10 min.    Identify a partner for the next steps.  Take a break, then reconnect.  </a:t>
            </a:r>
            <a:endParaRPr lang="en-US" sz="941" dirty="0" smtClean="0">
              <a:solidFill>
                <a:schemeClr val="tx1"/>
              </a:solidFill>
            </a:endParaRPr>
          </a:p>
          <a:p>
            <a:r>
              <a:rPr lang="en-US" sz="941" dirty="0" smtClean="0">
                <a:solidFill>
                  <a:schemeClr val="tx1"/>
                </a:solidFill>
              </a:rPr>
              <a:t> </a:t>
            </a:r>
          </a:p>
          <a:p>
            <a:r>
              <a:rPr lang="en-US" dirty="0" smtClean="0">
                <a:solidFill>
                  <a:schemeClr val="tx1"/>
                </a:solidFill>
              </a:rPr>
              <a:t>Step 1    5 min.    On your own, consider the 8 NCTM Mathematics Teaching Practices and order them from the one that is easiest for you to the one that is hardest.  </a:t>
            </a:r>
            <a:endParaRPr lang="en-US" sz="941" dirty="0" smtClean="0">
              <a:solidFill>
                <a:schemeClr val="tx1"/>
              </a:solidFill>
            </a:endParaRPr>
          </a:p>
          <a:p>
            <a:r>
              <a:rPr lang="en-US" sz="941" dirty="0" smtClean="0">
                <a:solidFill>
                  <a:schemeClr val="tx1"/>
                </a:solidFill>
              </a:rPr>
              <a:t> </a:t>
            </a:r>
          </a:p>
          <a:p>
            <a:r>
              <a:rPr lang="en-US" dirty="0" smtClean="0">
                <a:solidFill>
                  <a:schemeClr val="tx1"/>
                </a:solidFill>
              </a:rPr>
              <a:t>Step 2    5 min.    Briefly discuss your order and your rationale for this order with your partner.  Make sure both partners have time to talk.</a:t>
            </a:r>
            <a:endParaRPr lang="en-US" sz="865" dirty="0" smtClean="0">
              <a:solidFill>
                <a:schemeClr val="tx1"/>
              </a:solidFill>
            </a:endParaRPr>
          </a:p>
          <a:p>
            <a:r>
              <a:rPr lang="en-US" sz="865" dirty="0" smtClean="0">
                <a:solidFill>
                  <a:schemeClr val="tx1"/>
                </a:solidFill>
              </a:rPr>
              <a:t> </a:t>
            </a:r>
          </a:p>
          <a:p>
            <a:r>
              <a:rPr lang="en-US" dirty="0" smtClean="0">
                <a:solidFill>
                  <a:schemeClr val="tx1"/>
                </a:solidFill>
              </a:rPr>
              <a:t>Step 3    10 min.    On your own, consider a topic you teach often and the specifics of how you teach it.  Now think of ways in which you could more effectively address at least one and at most three of the 8 NCTM Mathematics Teaching Practices.  Take your time with this.  Write some notes.  Arrange to reconnect with your partner at a specific time (e.g., 5:00).  </a:t>
            </a:r>
            <a:endParaRPr lang="en-US" sz="865" dirty="0" smtClean="0">
              <a:solidFill>
                <a:schemeClr val="tx1"/>
              </a:solidFill>
            </a:endParaRPr>
          </a:p>
          <a:p>
            <a:r>
              <a:rPr lang="en-US" sz="865" dirty="0" smtClean="0">
                <a:solidFill>
                  <a:schemeClr val="tx1"/>
                </a:solidFill>
              </a:rPr>
              <a:t> </a:t>
            </a:r>
          </a:p>
          <a:p>
            <a:r>
              <a:rPr lang="en-US" dirty="0" smtClean="0">
                <a:solidFill>
                  <a:schemeClr val="tx1"/>
                </a:solidFill>
              </a:rPr>
              <a:t>Step 4    10 min.    Share your thoughts with your partner.  Why did you choose the specific Teaching Practice(s) that you did?  What will be difficult/easy about this?  Make sure both partners have time to talk. </a:t>
            </a:r>
            <a:endParaRPr lang="en-US" dirty="0" smtClean="0"/>
          </a:p>
          <a:p>
            <a:pPr>
              <a:lnSpc>
                <a:spcPct val="110000"/>
              </a:lnSpc>
            </a:pPr>
            <a:endParaRPr lang="en-US" dirty="0"/>
          </a:p>
          <a:p>
            <a:pPr>
              <a:lnSpc>
                <a:spcPct val="110000"/>
              </a:lnSpc>
            </a:pPr>
            <a:endParaRPr lang="en-US" dirty="0" smtClean="0"/>
          </a:p>
          <a:p>
            <a:pPr>
              <a:lnSpc>
                <a:spcPct val="110000"/>
              </a:lnSpc>
            </a:pPr>
            <a:endParaRPr lang="en-US" dirty="0"/>
          </a:p>
        </p:txBody>
      </p:sp>
    </p:spTree>
    <p:extLst>
      <p:ext uri="{BB962C8B-B14F-4D97-AF65-F5344CB8AC3E}">
        <p14:creationId xmlns:p14="http://schemas.microsoft.com/office/powerpoint/2010/main" val="19369719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718457" y="1368733"/>
            <a:ext cx="10515600" cy="1325563"/>
          </a:xfrm>
        </p:spPr>
        <p:txBody>
          <a:bodyPr/>
          <a:lstStyle/>
          <a:p>
            <a:pPr eaLnBrk="1" hangingPunct="1"/>
            <a:r>
              <a:rPr lang="en-US" dirty="0" smtClean="0"/>
              <a:t>Module 21 Assignment to be Uploaded</a:t>
            </a:r>
          </a:p>
        </p:txBody>
      </p:sp>
      <p:sp>
        <p:nvSpPr>
          <p:cNvPr id="6" name="Content Placeholder 5"/>
          <p:cNvSpPr>
            <a:spLocks noGrp="1"/>
          </p:cNvSpPr>
          <p:nvPr>
            <p:ph idx="1"/>
          </p:nvPr>
        </p:nvSpPr>
        <p:spPr>
          <a:xfrm>
            <a:off x="718457" y="2762327"/>
            <a:ext cx="10755086" cy="3906102"/>
          </a:xfrm>
        </p:spPr>
        <p:style>
          <a:lnRef idx="2">
            <a:schemeClr val="accent1"/>
          </a:lnRef>
          <a:fillRef idx="1">
            <a:schemeClr val="lt1"/>
          </a:fillRef>
          <a:effectRef idx="0">
            <a:schemeClr val="accent1"/>
          </a:effectRef>
          <a:fontRef idx="minor">
            <a:schemeClr val="dk1"/>
          </a:fontRef>
        </p:style>
        <p:txBody>
          <a:bodyPr>
            <a:normAutofit fontScale="32500" lnSpcReduction="20000"/>
          </a:bodyPr>
          <a:lstStyle/>
          <a:p>
            <a:pPr marL="0" indent="0">
              <a:buNone/>
            </a:pPr>
            <a:r>
              <a:rPr lang="en-US" sz="7200" dirty="0" smtClean="0"/>
              <a:t>STEP 5.  20 min.    Using the work you did in Steps 3 and 4, respond to the following prompts and submit the completed document for Module 21.</a:t>
            </a:r>
            <a:r>
              <a:rPr lang="en-US" sz="5538" dirty="0" smtClean="0"/>
              <a:t>  </a:t>
            </a:r>
          </a:p>
          <a:p>
            <a:pPr>
              <a:buNone/>
            </a:pPr>
            <a:endParaRPr lang="en-US" sz="5538" dirty="0" smtClean="0"/>
          </a:p>
          <a:p>
            <a:pPr>
              <a:buNone/>
            </a:pPr>
            <a:r>
              <a:rPr lang="en-US" sz="7400" i="1" dirty="0" smtClean="0"/>
              <a:t>What </a:t>
            </a:r>
            <a:r>
              <a:rPr lang="en-US" sz="7400" i="1" u="sng" dirty="0" smtClean="0"/>
              <a:t>mathematics topic</a:t>
            </a:r>
            <a:r>
              <a:rPr lang="en-US" sz="7400" i="1" dirty="0" smtClean="0"/>
              <a:t> and what </a:t>
            </a:r>
            <a:r>
              <a:rPr lang="en-US" sz="7400" i="1" u="sng" dirty="0" smtClean="0"/>
              <a:t>grade level </a:t>
            </a:r>
            <a:r>
              <a:rPr lang="en-US" sz="7400" i="1" dirty="0" smtClean="0"/>
              <a:t>have you selected? </a:t>
            </a:r>
          </a:p>
          <a:p>
            <a:pPr>
              <a:buNone/>
            </a:pPr>
            <a:r>
              <a:rPr lang="en-US" sz="7400" i="1" dirty="0" smtClean="0"/>
              <a:t> </a:t>
            </a:r>
          </a:p>
          <a:p>
            <a:pPr marL="0" indent="0">
              <a:buNone/>
            </a:pPr>
            <a:r>
              <a:rPr lang="en-US" sz="7400" i="1" dirty="0" smtClean="0"/>
              <a:t>Identify at least one and no more than three specific changes you will make in the way you teach this topic.  Use this format for each response:  </a:t>
            </a:r>
          </a:p>
          <a:p>
            <a:pPr>
              <a:buNone/>
            </a:pPr>
            <a:r>
              <a:rPr lang="en-US" sz="7400" i="1" dirty="0" smtClean="0"/>
              <a:t>“In order to address NCTM Mathematics Teaching Practice </a:t>
            </a:r>
            <a:r>
              <a:rPr lang="en-US" sz="7400" i="1" u="sng" dirty="0" smtClean="0"/>
              <a:t>  x </a:t>
            </a:r>
            <a:r>
              <a:rPr lang="en-US" sz="7400" i="1" dirty="0" smtClean="0"/>
              <a:t>,  I will  … “</a:t>
            </a:r>
            <a:endParaRPr lang="en-US" sz="7400" i="1" u="sng" dirty="0" smtClean="0"/>
          </a:p>
          <a:p>
            <a:pPr>
              <a:buNone/>
            </a:pPr>
            <a:r>
              <a:rPr lang="en-US" sz="7400" i="1" dirty="0" smtClean="0"/>
              <a:t> </a:t>
            </a:r>
          </a:p>
          <a:p>
            <a:pPr>
              <a:buNone/>
            </a:pPr>
            <a:r>
              <a:rPr lang="en-US" sz="7400" i="1" dirty="0" smtClean="0"/>
              <a:t>“This will be effective because, …  “</a:t>
            </a:r>
          </a:p>
          <a:p>
            <a:pPr>
              <a:buNone/>
            </a:pPr>
            <a:endParaRPr lang="en-US" sz="7200" i="1" dirty="0" smtClean="0"/>
          </a:p>
          <a:p>
            <a:pPr>
              <a:buNone/>
            </a:pPr>
            <a:endParaRPr lang="en-US" sz="5538" dirty="0" smtClean="0"/>
          </a:p>
        </p:txBody>
      </p:sp>
      <p:sp>
        <p:nvSpPr>
          <p:cNvPr id="5" name="TextBox 4"/>
          <p:cNvSpPr txBox="1"/>
          <p:nvPr/>
        </p:nvSpPr>
        <p:spPr>
          <a:xfrm>
            <a:off x="540041" y="133812"/>
            <a:ext cx="11059118" cy="1200329"/>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dirty="0">
                <a:solidFill>
                  <a:schemeClr val="tx1"/>
                </a:solidFill>
              </a:rPr>
              <a:t>Please upload your work to Drop Box in two locations.   1. Upload it to your own SBAC folder for your record.     </a:t>
            </a:r>
            <a:r>
              <a:rPr lang="en-US" dirty="0" smtClean="0">
                <a:solidFill>
                  <a:schemeClr val="tx1"/>
                </a:solidFill>
              </a:rPr>
              <a:t/>
            </a:r>
            <a:br>
              <a:rPr lang="en-US" dirty="0" smtClean="0">
                <a:solidFill>
                  <a:schemeClr val="tx1"/>
                </a:solidFill>
              </a:rPr>
            </a:br>
            <a:r>
              <a:rPr lang="en-US" dirty="0" smtClean="0">
                <a:solidFill>
                  <a:schemeClr val="tx1"/>
                </a:solidFill>
              </a:rPr>
              <a:t>2</a:t>
            </a:r>
            <a:r>
              <a:rPr lang="en-US" dirty="0">
                <a:solidFill>
                  <a:schemeClr val="tx1"/>
                </a:solidFill>
              </a:rPr>
              <a:t>. Upload it to X-Module &gt; Module 21 folder.  Trainers have access to this folder. If you don't have the access, </a:t>
            </a:r>
            <a:r>
              <a:rPr lang="en-US" dirty="0" smtClean="0">
                <a:solidFill>
                  <a:schemeClr val="tx1"/>
                </a:solidFill>
              </a:rPr>
              <a:t/>
            </a:r>
            <a:br>
              <a:rPr lang="en-US" dirty="0" smtClean="0">
                <a:solidFill>
                  <a:schemeClr val="tx1"/>
                </a:solidFill>
              </a:rPr>
            </a:br>
            <a:r>
              <a:rPr lang="en-US" dirty="0" smtClean="0">
                <a:solidFill>
                  <a:schemeClr val="tx1"/>
                </a:solidFill>
              </a:rPr>
              <a:t>please </a:t>
            </a:r>
            <a:r>
              <a:rPr lang="en-US" dirty="0">
                <a:solidFill>
                  <a:schemeClr val="tx1"/>
                </a:solidFill>
              </a:rPr>
              <a:t>email your work to the trainer in your school and have her/him upload it.  To upload, find folder "X-Module,” </a:t>
            </a:r>
            <a:r>
              <a:rPr lang="en-US" dirty="0" smtClean="0">
                <a:solidFill>
                  <a:schemeClr val="tx1"/>
                </a:solidFill>
              </a:rPr>
              <a:t/>
            </a:r>
            <a:br>
              <a:rPr lang="en-US" dirty="0" smtClean="0">
                <a:solidFill>
                  <a:schemeClr val="tx1"/>
                </a:solidFill>
              </a:rPr>
            </a:br>
            <a:r>
              <a:rPr lang="en-US" dirty="0" smtClean="0">
                <a:solidFill>
                  <a:schemeClr val="tx1"/>
                </a:solidFill>
              </a:rPr>
              <a:t>then </a:t>
            </a:r>
            <a:r>
              <a:rPr lang="en-US" dirty="0">
                <a:solidFill>
                  <a:schemeClr val="tx1"/>
                </a:solidFill>
              </a:rPr>
              <a:t>find folder “Module 21.”  Upload the file in this folder (X-module &gt; Module 21</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806506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2"/>
            <a:ext cx="8743950" cy="2666999"/>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a:xfrm flipH="1">
            <a:off x="11734799" y="6356350"/>
            <a:ext cx="457200" cy="365125"/>
          </a:xfrm>
        </p:spPr>
        <p:txBody>
          <a:bodyPr/>
          <a:lstStyle/>
          <a:p>
            <a:fld id="{FEF99C5B-827C-4AB8-AD77-9BE20A7FDDF2}" type="slidenum">
              <a:rPr lang="en-US" smtClean="0"/>
              <a:pPr/>
              <a:t>4</a:t>
            </a:fld>
            <a:endParaRPr lang="en-US" dirty="0"/>
          </a:p>
        </p:txBody>
      </p:sp>
      <p:graphicFrame>
        <p:nvGraphicFramePr>
          <p:cNvPr id="7" name="Table 6"/>
          <p:cNvGraphicFramePr>
            <a:graphicFrameLocks noGrp="1"/>
          </p:cNvGraphicFramePr>
          <p:nvPr>
            <p:extLst/>
          </p:nvPr>
        </p:nvGraphicFramePr>
        <p:xfrm>
          <a:off x="1676400" y="2743202"/>
          <a:ext cx="8686800" cy="2015432"/>
        </p:xfrm>
        <a:graphic>
          <a:graphicData uri="http://schemas.openxmlformats.org/drawingml/2006/table">
            <a:tbl>
              <a:tblPr firstRow="1" bandRow="1">
                <a:tableStyleId>{327F97BB-C833-4FB7-BDE5-3F7075034690}</a:tableStyleId>
              </a:tblPr>
              <a:tblGrid>
                <a:gridCol w="2895600"/>
                <a:gridCol w="2810435"/>
                <a:gridCol w="2980765"/>
              </a:tblGrid>
              <a:tr h="331527">
                <a:tc>
                  <a:txBody>
                    <a:bodyPr/>
                    <a:lstStyle/>
                    <a:p>
                      <a:r>
                        <a:rPr lang="en-US" dirty="0" smtClean="0">
                          <a:solidFill>
                            <a:srgbClr val="C00000"/>
                          </a:solidFill>
                          <a:latin typeface="+mj-lt"/>
                        </a:rPr>
                        <a:t>High Yield Strategy</a:t>
                      </a:r>
                      <a:endParaRPr lang="en-US" dirty="0">
                        <a:solidFill>
                          <a:srgbClr val="C00000"/>
                        </a:solidFill>
                        <a:latin typeface="+mj-lt"/>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326109">
                <a:tc>
                  <a:txBody>
                    <a:bodyPr/>
                    <a:lstStyle/>
                    <a:p>
                      <a:pPr marL="0" marR="0" algn="l">
                        <a:spcBef>
                          <a:spcPts val="0"/>
                        </a:spcBef>
                        <a:spcAft>
                          <a:spcPts val="0"/>
                        </a:spcAft>
                      </a:pPr>
                      <a:r>
                        <a:rPr lang="en-US" sz="2400" b="1" dirty="0">
                          <a:solidFill>
                            <a:srgbClr val="C00000"/>
                          </a:solidFill>
                          <a:effectLst/>
                          <a:latin typeface="+mj-lt"/>
                          <a:ea typeface="Times New Roman"/>
                        </a:rPr>
                        <a:t>Identifying </a:t>
                      </a:r>
                      <a:r>
                        <a:rPr lang="en-US" sz="2400" b="1" dirty="0" smtClean="0">
                          <a:solidFill>
                            <a:srgbClr val="C00000"/>
                          </a:solidFill>
                          <a:effectLst/>
                          <a:latin typeface="+mj-lt"/>
                          <a:ea typeface="Times New Roman"/>
                        </a:rPr>
                        <a:t>Similarities </a:t>
                      </a:r>
                      <a:r>
                        <a:rPr lang="en-US" sz="2400" b="1" dirty="0">
                          <a:solidFill>
                            <a:srgbClr val="C00000"/>
                          </a:solidFill>
                          <a:effectLst/>
                          <a:latin typeface="+mj-lt"/>
                          <a:ea typeface="Times New Roman"/>
                        </a:rPr>
                        <a:t>and </a:t>
                      </a:r>
                      <a:r>
                        <a:rPr lang="en-US" sz="2400" b="1" dirty="0" smtClean="0">
                          <a:solidFill>
                            <a:srgbClr val="C00000"/>
                          </a:solidFill>
                          <a:effectLst/>
                          <a:latin typeface="+mj-lt"/>
                          <a:ea typeface="Times New Roman"/>
                        </a:rPr>
                        <a:t>Differences</a:t>
                      </a:r>
                      <a:endParaRPr lang="en-US" sz="2400" dirty="0">
                        <a:solidFill>
                          <a:srgbClr val="C00000"/>
                        </a:solidFill>
                        <a:effectLst/>
                        <a:latin typeface="+mj-lt"/>
                        <a:ea typeface="Times New Roman"/>
                      </a:endParaRPr>
                    </a:p>
                  </a:txBody>
                  <a:tcPr marL="68580" marR="68580" marT="0" marB="0" anchor="ctr"/>
                </a:tc>
                <a:tc>
                  <a:txBody>
                    <a:bodyPr/>
                    <a:lstStyle/>
                    <a:p>
                      <a:pPr marL="0" marR="0">
                        <a:spcBef>
                          <a:spcPts val="0"/>
                        </a:spcBef>
                        <a:spcAft>
                          <a:spcPts val="0"/>
                        </a:spcAft>
                      </a:pPr>
                      <a:r>
                        <a:rPr lang="en-US" sz="1600" dirty="0">
                          <a:solidFill>
                            <a:schemeClr val="tx1"/>
                          </a:solidFill>
                          <a:effectLst/>
                          <a:latin typeface="+mj-lt"/>
                          <a:ea typeface="Times New Roman"/>
                        </a:rPr>
                        <a:t>Students should compare, classify, and create metaphors, analogies and graphic representations</a:t>
                      </a:r>
                    </a:p>
                  </a:txBody>
                  <a:tcPr marL="68580" marR="68580" marT="0" marB="0" anchor="ctr"/>
                </a:tc>
                <a:tc>
                  <a:txBody>
                    <a:bodyPr/>
                    <a:lstStyle/>
                    <a:p>
                      <a:pPr marL="0" marR="0">
                        <a:spcBef>
                          <a:spcPts val="0"/>
                        </a:spcBef>
                        <a:spcAft>
                          <a:spcPts val="0"/>
                        </a:spcAft>
                      </a:pPr>
                      <a:r>
                        <a:rPr lang="en-US" sz="1600" dirty="0">
                          <a:solidFill>
                            <a:schemeClr val="tx1"/>
                          </a:solidFill>
                          <a:effectLst/>
                          <a:latin typeface="+mj-lt"/>
                          <a:ea typeface="Times New Roman"/>
                        </a:rPr>
                        <a:t>T-charts, Venn diagrams, classifying, analogies, cause and effect links, compare and contrast organizers, </a:t>
                      </a:r>
                      <a:r>
                        <a:rPr lang="en-US" sz="1600" b="1" dirty="0">
                          <a:solidFill>
                            <a:schemeClr val="tx1"/>
                          </a:solidFill>
                          <a:effectLst/>
                          <a:latin typeface="+mj-lt"/>
                          <a:ea typeface="Times New Roman"/>
                        </a:rPr>
                        <a:t>QAR</a:t>
                      </a:r>
                      <a:r>
                        <a:rPr lang="en-US" sz="1600" dirty="0">
                          <a:solidFill>
                            <a:schemeClr val="tx1"/>
                          </a:solidFill>
                          <a:effectLst/>
                          <a:latin typeface="+mj-lt"/>
                          <a:ea typeface="Times New Roman"/>
                        </a:rPr>
                        <a:t>, </a:t>
                      </a:r>
                      <a:r>
                        <a:rPr lang="en-US" sz="1600" b="1" dirty="0">
                          <a:solidFill>
                            <a:schemeClr val="tx1"/>
                          </a:solidFill>
                          <a:effectLst/>
                          <a:latin typeface="+mj-lt"/>
                          <a:ea typeface="Times New Roman"/>
                        </a:rPr>
                        <a:t>sketch to stretch, affinity, </a:t>
                      </a:r>
                      <a:r>
                        <a:rPr lang="en-US" sz="1600" b="1" dirty="0" err="1">
                          <a:solidFill>
                            <a:schemeClr val="tx1"/>
                          </a:solidFill>
                          <a:effectLst/>
                          <a:latin typeface="+mj-lt"/>
                          <a:ea typeface="Times New Roman"/>
                        </a:rPr>
                        <a:t>Frayer</a:t>
                      </a:r>
                      <a:r>
                        <a:rPr lang="en-US" sz="1600" b="1" dirty="0">
                          <a:solidFill>
                            <a:schemeClr val="tx1"/>
                          </a:solidFill>
                          <a:effectLst/>
                          <a:latin typeface="+mj-lt"/>
                          <a:ea typeface="Times New Roman"/>
                        </a:rPr>
                        <a:t> model, </a:t>
                      </a:r>
                      <a:r>
                        <a:rPr lang="en-US" sz="1600" dirty="0">
                          <a:solidFill>
                            <a:schemeClr val="tx1"/>
                          </a:solidFill>
                          <a:effectLst/>
                          <a:latin typeface="+mj-lt"/>
                          <a:ea typeface="Times New Roman"/>
                        </a:rPr>
                        <a:t>etc.</a:t>
                      </a:r>
                    </a:p>
                  </a:txBody>
                  <a:tcPr marL="68580" marR="68580" marT="0" marB="0" anchor="ctr"/>
                </a:tc>
              </a:tr>
              <a:tr h="323563">
                <a:tc gridSpan="3">
                  <a:txBody>
                    <a:bodyPr/>
                    <a:lstStyle/>
                    <a:p>
                      <a:pPr marL="0" marR="0" algn="l">
                        <a:spcBef>
                          <a:spcPts val="0"/>
                        </a:spcBef>
                        <a:spcAft>
                          <a:spcPts val="0"/>
                        </a:spcAft>
                      </a:pPr>
                      <a:endParaRPr lang="en-US" sz="20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4" name="Up Arrow 3"/>
          <p:cNvSpPr/>
          <p:nvPr/>
        </p:nvSpPr>
        <p:spPr>
          <a:xfrm>
            <a:off x="3886200" y="4568825"/>
            <a:ext cx="3733800" cy="1676400"/>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45%</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#1</a:t>
            </a:r>
            <a:endParaRPr lang="en-US" sz="6000" dirty="0"/>
          </a:p>
        </p:txBody>
      </p:sp>
      <p:sp>
        <p:nvSpPr>
          <p:cNvPr id="11" name="TextBox 10"/>
          <p:cNvSpPr txBox="1"/>
          <p:nvPr/>
        </p:nvSpPr>
        <p:spPr>
          <a:xfrm>
            <a:off x="0" y="6311552"/>
            <a:ext cx="10142392" cy="523220"/>
          </a:xfrm>
          <a:prstGeom prst="rect">
            <a:avLst/>
          </a:prstGeom>
          <a:noFill/>
        </p:spPr>
        <p:txBody>
          <a:bodyPr wrap="none" rtlCol="0">
            <a:spAutoFit/>
          </a:bodyPr>
          <a:lstStyle/>
          <a:p>
            <a:r>
              <a:rPr lang="en-US" sz="1400" dirty="0" err="1"/>
              <a:t>Marzano</a:t>
            </a:r>
            <a:r>
              <a:rPr lang="en-US" sz="1400" dirty="0"/>
              <a:t>, R. J., Pickering, D., &amp; Pollock, J. E. (2001). </a:t>
            </a:r>
            <a:r>
              <a:rPr lang="en-US" sz="1400" i="1" dirty="0"/>
              <a:t>Classroom instruction that works: </a:t>
            </a:r>
            <a:endParaRPr lang="en-US" sz="1400" i="1" dirty="0" smtClean="0"/>
          </a:p>
          <a:p>
            <a:r>
              <a:rPr lang="en-US" sz="1400" i="1" dirty="0" smtClean="0"/>
              <a:t>Research-based </a:t>
            </a:r>
            <a:r>
              <a:rPr lang="en-US" sz="1400" i="1" dirty="0"/>
              <a:t>strategies for increasing student achievement</a:t>
            </a:r>
            <a:r>
              <a:rPr lang="en-US" sz="1400" dirty="0"/>
              <a:t>.  </a:t>
            </a:r>
            <a:r>
              <a:rPr lang="en-US" sz="1400" dirty="0" smtClean="0"/>
              <a:t>Alexandria</a:t>
            </a:r>
            <a:r>
              <a:rPr lang="en-US" sz="1400" dirty="0"/>
              <a:t>, </a:t>
            </a:r>
            <a:r>
              <a:rPr lang="en-US" sz="1400" dirty="0" err="1"/>
              <a:t>Va</a:t>
            </a:r>
            <a:r>
              <a:rPr lang="en-US" sz="1400" dirty="0"/>
              <a:t>: Association for Supervision and Curriculum Development. </a:t>
            </a:r>
          </a:p>
        </p:txBody>
      </p:sp>
      <p:pic>
        <p:nvPicPr>
          <p:cNvPr id="2050" name="Picture 2" descr="http://ecx.images-amazon.com/images/I/51wIUF-hm9L._AC_UL320_SR254,32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3200" y="5031112"/>
            <a:ext cx="1180098" cy="148673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035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5</a:t>
            </a:fld>
            <a:endParaRPr lang="en-US"/>
          </a:p>
        </p:txBody>
      </p:sp>
      <p:graphicFrame>
        <p:nvGraphicFramePr>
          <p:cNvPr id="7" name="Table 6"/>
          <p:cNvGraphicFramePr>
            <a:graphicFrameLocks noGrp="1"/>
          </p:cNvGraphicFramePr>
          <p:nvPr>
            <p:extLst/>
          </p:nvPr>
        </p:nvGraphicFramePr>
        <p:xfrm>
          <a:off x="1733550" y="2636521"/>
          <a:ext cx="8686800" cy="2754629"/>
        </p:xfrm>
        <a:graphic>
          <a:graphicData uri="http://schemas.openxmlformats.org/drawingml/2006/table">
            <a:tbl>
              <a:tblPr firstRow="1" bandRow="1">
                <a:tableStyleId>{327F97BB-C833-4FB7-BDE5-3F7075034690}</a:tableStyleId>
              </a:tblPr>
              <a:tblGrid>
                <a:gridCol w="2895600"/>
                <a:gridCol w="2810435"/>
                <a:gridCol w="2980765"/>
              </a:tblGrid>
              <a:tr h="337185">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2023109">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Summarizing and </a:t>
                      </a:r>
                      <a:r>
                        <a:rPr lang="en-US" sz="2400" b="1" kern="1200" baseline="0" dirty="0" smtClean="0">
                          <a:solidFill>
                            <a:srgbClr val="C00000"/>
                          </a:solidFill>
                          <a:effectLst/>
                          <a:latin typeface="Arial"/>
                          <a:ea typeface="Times New Roman"/>
                          <a:cs typeface="+mn-cs"/>
                        </a:rPr>
                        <a:t>Note Taking</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spcBef>
                          <a:spcPts val="0"/>
                        </a:spcBef>
                        <a:spcAft>
                          <a:spcPts val="0"/>
                        </a:spcAft>
                      </a:pPr>
                      <a:r>
                        <a:rPr lang="en-US" sz="1600" kern="1200" dirty="0">
                          <a:solidFill>
                            <a:schemeClr val="tx1"/>
                          </a:solidFill>
                          <a:effectLst/>
                          <a:latin typeface="+mj-lt"/>
                          <a:ea typeface="Times New Roman"/>
                          <a:cs typeface="+mn-cs"/>
                        </a:rPr>
                        <a:t>Students should learn to delete unnecessary information, substitute some information, keep important information, write / rewrite, and analyze information.</a:t>
                      </a:r>
                    </a:p>
                  </a:txBody>
                  <a:tcPr marL="68580" marR="68580" marT="0" marB="0" anchor="ctr"/>
                </a:tc>
                <a:tc>
                  <a:txBody>
                    <a:bodyPr/>
                    <a:lstStyle/>
                    <a:p>
                      <a:pPr marL="0" marR="0">
                        <a:spcBef>
                          <a:spcPts val="0"/>
                        </a:spcBef>
                        <a:spcAft>
                          <a:spcPts val="0"/>
                        </a:spcAft>
                      </a:pPr>
                      <a:r>
                        <a:rPr lang="en-US" sz="1600" kern="1200" dirty="0">
                          <a:solidFill>
                            <a:schemeClr val="tx1"/>
                          </a:solidFill>
                          <a:effectLst/>
                          <a:latin typeface="+mj-lt"/>
                          <a:ea typeface="Times New Roman"/>
                          <a:cs typeface="+mn-cs"/>
                        </a:rPr>
                        <a:t>Teacher models summarization techniques, identify key concepts, bullets, outlines, clusters, narrative organizers, journal summaries, break down assignments, create simple reports, quick writes, graphic organizers, column notes, affinity, etc.</a:t>
                      </a:r>
                    </a:p>
                  </a:txBody>
                  <a:tcPr marL="68580" marR="68580" marT="0" marB="0" anchor="ctr"/>
                </a:tc>
              </a:tr>
              <a:tr h="337185">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a:ea typeface="Times New Roman"/>
                        <a:cs typeface="+mn-cs"/>
                      </a:endParaRPr>
                    </a:p>
                  </a:txBody>
                  <a:tcPr marL="68580" marR="68580" marT="0" marB="0"/>
                </a:tc>
                <a:tc hMerge="1">
                  <a:txBody>
                    <a:bodyPr/>
                    <a:lstStyle/>
                    <a:p>
                      <a:pPr marL="0" marR="0">
                        <a:spcBef>
                          <a:spcPts val="0"/>
                        </a:spcBef>
                        <a:spcAft>
                          <a:spcPts val="0"/>
                        </a:spcAft>
                      </a:pPr>
                      <a:endParaRPr lang="en-US" sz="1200" dirty="0">
                        <a:solidFill>
                          <a:schemeClr val="tx1"/>
                        </a:solidFill>
                        <a:effectLst/>
                        <a:latin typeface="Times New Roman"/>
                        <a:ea typeface="Times New Roman"/>
                      </a:endParaRPr>
                    </a:p>
                  </a:txBody>
                  <a:tcPr marL="68580" marR="68580" marT="0" marB="0" anchor="ctr"/>
                </a:tc>
                <a:tc hMerge="1">
                  <a:txBody>
                    <a:bodyPr/>
                    <a:lstStyle/>
                    <a:p>
                      <a:pPr marL="0" marR="0">
                        <a:spcBef>
                          <a:spcPts val="0"/>
                        </a:spcBef>
                        <a:spcAft>
                          <a:spcPts val="0"/>
                        </a:spcAft>
                      </a:pPr>
                      <a:endParaRPr lang="en-US" sz="1200" dirty="0">
                        <a:solidFill>
                          <a:schemeClr val="tx1"/>
                        </a:solidFill>
                        <a:effectLst/>
                        <a:latin typeface="Times New Roman"/>
                        <a:ea typeface="Times New Roman"/>
                      </a:endParaRPr>
                    </a:p>
                  </a:txBody>
                  <a:tcPr marL="68580" marR="68580" marT="0" marB="0" anchor="ctr"/>
                </a:tc>
              </a:tr>
            </a:tbl>
          </a:graphicData>
        </a:graphic>
      </p:graphicFrame>
      <p:sp>
        <p:nvSpPr>
          <p:cNvPr id="9" name="Up Arrow 8"/>
          <p:cNvSpPr/>
          <p:nvPr/>
        </p:nvSpPr>
        <p:spPr>
          <a:xfrm>
            <a:off x="3886200" y="5181602"/>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34%</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#2</a:t>
            </a:r>
            <a:endParaRPr lang="en-US" sz="6000" dirty="0"/>
          </a:p>
        </p:txBody>
      </p:sp>
    </p:spTree>
    <p:extLst>
      <p:ext uri="{BB962C8B-B14F-4D97-AF65-F5344CB8AC3E}">
        <p14:creationId xmlns:p14="http://schemas.microsoft.com/office/powerpoint/2010/main" val="1655035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6</a:t>
            </a:fld>
            <a:endParaRPr lang="en-US"/>
          </a:p>
        </p:txBody>
      </p:sp>
      <p:graphicFrame>
        <p:nvGraphicFramePr>
          <p:cNvPr id="7" name="Table 6"/>
          <p:cNvGraphicFramePr>
            <a:graphicFrameLocks noGrp="1"/>
          </p:cNvGraphicFramePr>
          <p:nvPr>
            <p:extLst/>
          </p:nvPr>
        </p:nvGraphicFramePr>
        <p:xfrm>
          <a:off x="1676400" y="2590801"/>
          <a:ext cx="8839200" cy="2834831"/>
        </p:xfrm>
        <a:graphic>
          <a:graphicData uri="http://schemas.openxmlformats.org/drawingml/2006/table">
            <a:tbl>
              <a:tblPr firstRow="1" bandRow="1">
                <a:tableStyleId>{327F97BB-C833-4FB7-BDE5-3F7075034690}</a:tableStyleId>
              </a:tblPr>
              <a:tblGrid>
                <a:gridCol w="2946400"/>
                <a:gridCol w="2859741"/>
                <a:gridCol w="3033059"/>
              </a:tblGrid>
              <a:tr h="350326">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2101954">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Reinforcing </a:t>
                      </a:r>
                      <a:r>
                        <a:rPr lang="en-US" sz="2400" b="1" kern="1200" baseline="0" dirty="0" smtClean="0">
                          <a:solidFill>
                            <a:srgbClr val="C00000"/>
                          </a:solidFill>
                          <a:effectLst/>
                          <a:latin typeface="Arial"/>
                          <a:ea typeface="Times New Roman"/>
                          <a:cs typeface="+mn-cs"/>
                        </a:rPr>
                        <a:t>Effort </a:t>
                      </a:r>
                      <a:r>
                        <a:rPr lang="en-US" sz="2400" b="1" kern="1200" baseline="0" dirty="0">
                          <a:solidFill>
                            <a:srgbClr val="C00000"/>
                          </a:solidFill>
                          <a:effectLst/>
                          <a:latin typeface="Arial"/>
                          <a:ea typeface="Times New Roman"/>
                          <a:cs typeface="+mn-cs"/>
                        </a:rPr>
                        <a:t>and </a:t>
                      </a:r>
                      <a:r>
                        <a:rPr lang="en-US" sz="2400" b="1" kern="1200" baseline="0" dirty="0" smtClean="0">
                          <a:solidFill>
                            <a:srgbClr val="C00000"/>
                          </a:solidFill>
                          <a:effectLst/>
                          <a:latin typeface="Arial"/>
                          <a:ea typeface="Times New Roman"/>
                          <a:cs typeface="+mn-cs"/>
                        </a:rPr>
                        <a:t>Providing Recognition</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Teachers should reward based on standards of performance; use symbolic recognition rather than just tangible rewards.</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Hold high expectations, display finished products, praise students’ effort, encourage students to share ideas and express their thoughts, honor individual learning styles, conference individually with students, authentic portfolios, stress-free environment etc. </a:t>
                      </a:r>
                    </a:p>
                  </a:txBody>
                  <a:tcPr marL="68580" marR="68580" marT="0" marB="0" anchor="ctr"/>
                </a:tc>
              </a:tr>
              <a:tr h="36711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a:ea typeface="Times New Roman"/>
                        <a:cs typeface="+mn-cs"/>
                      </a:endParaRPr>
                    </a:p>
                  </a:txBody>
                  <a:tcPr marL="68580" marR="68580" marT="0" marB="0"/>
                </a:tc>
                <a:tc hMerge="1">
                  <a:txBody>
                    <a:bodyPr/>
                    <a:lstStyle/>
                    <a:p>
                      <a:pPr marL="0" marR="0" algn="l">
                        <a:spcBef>
                          <a:spcPts val="0"/>
                        </a:spcBef>
                        <a:spcAft>
                          <a:spcPts val="0"/>
                        </a:spcAft>
                      </a:pPr>
                      <a:endParaRPr lang="en-US" sz="1200" dirty="0">
                        <a:solidFill>
                          <a:schemeClr val="tx1"/>
                        </a:solidFill>
                        <a:effectLst/>
                        <a:latin typeface="Times New Roman"/>
                        <a:ea typeface="Times New Roman"/>
                      </a:endParaRPr>
                    </a:p>
                  </a:txBody>
                  <a:tcPr marL="68580" marR="68580" marT="0" marB="0" anchor="ctr"/>
                </a:tc>
                <a:tc hMerge="1">
                  <a:txBody>
                    <a:bodyPr/>
                    <a:lstStyle/>
                    <a:p>
                      <a:pPr marL="0" marR="0" algn="l">
                        <a:spcBef>
                          <a:spcPts val="0"/>
                        </a:spcBef>
                        <a:spcAft>
                          <a:spcPts val="0"/>
                        </a:spcAft>
                      </a:pPr>
                      <a:endParaRPr lang="en-US" sz="1200" dirty="0">
                        <a:solidFill>
                          <a:schemeClr val="tx1"/>
                        </a:solidFill>
                        <a:effectLst/>
                        <a:latin typeface="Times New Roman"/>
                        <a:ea typeface="Times New Roman"/>
                      </a:endParaRPr>
                    </a:p>
                  </a:txBody>
                  <a:tcPr marL="68580" marR="68580" marT="0" marB="0" anchor="ctr"/>
                </a:tc>
              </a:tr>
            </a:tbl>
          </a:graphicData>
        </a:graphic>
      </p:graphicFrame>
      <p:sp>
        <p:nvSpPr>
          <p:cNvPr id="9" name="Up Arrow 8"/>
          <p:cNvSpPr/>
          <p:nvPr/>
        </p:nvSpPr>
        <p:spPr>
          <a:xfrm>
            <a:off x="3886200" y="5027468"/>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29%</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#3</a:t>
            </a:r>
            <a:endParaRPr lang="en-US" sz="6000" dirty="0"/>
          </a:p>
        </p:txBody>
      </p:sp>
    </p:spTree>
    <p:extLst>
      <p:ext uri="{BB962C8B-B14F-4D97-AF65-F5344CB8AC3E}">
        <p14:creationId xmlns:p14="http://schemas.microsoft.com/office/powerpoint/2010/main" val="5862353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7</a:t>
            </a:fld>
            <a:endParaRPr lang="en-US"/>
          </a:p>
        </p:txBody>
      </p:sp>
      <p:graphicFrame>
        <p:nvGraphicFramePr>
          <p:cNvPr id="7" name="Table 6"/>
          <p:cNvGraphicFramePr>
            <a:graphicFrameLocks noGrp="1"/>
          </p:cNvGraphicFramePr>
          <p:nvPr>
            <p:extLst/>
          </p:nvPr>
        </p:nvGraphicFramePr>
        <p:xfrm>
          <a:off x="1644180" y="2514601"/>
          <a:ext cx="8763000" cy="3136103"/>
        </p:xfrm>
        <a:graphic>
          <a:graphicData uri="http://schemas.openxmlformats.org/drawingml/2006/table">
            <a:tbl>
              <a:tblPr firstRow="1" bandRow="1">
                <a:tableStyleId>{327F97BB-C833-4FB7-BDE5-3F7075034690}</a:tableStyleId>
              </a:tblPr>
              <a:tblGrid>
                <a:gridCol w="2921000"/>
                <a:gridCol w="2835088"/>
                <a:gridCol w="3006912"/>
              </a:tblGrid>
              <a:tr h="353855">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2359035">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Homework and </a:t>
                      </a:r>
                      <a:r>
                        <a:rPr lang="en-US" sz="2400" b="1" kern="1200" baseline="0" dirty="0" smtClean="0">
                          <a:solidFill>
                            <a:srgbClr val="C00000"/>
                          </a:solidFill>
                          <a:effectLst/>
                          <a:latin typeface="Arial"/>
                          <a:ea typeface="Times New Roman"/>
                          <a:cs typeface="+mn-cs"/>
                        </a:rPr>
                        <a:t>Practice</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Teachers should vary the amount of homework based on student grade level (less at the elementary level, more at the secondary level), keep parent involvement in homework to a minimum, state purpose, and, if assigned, should be debriefed.</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Retell, recite and review learning for the day at home, reflective journals, parents are informed of the goals and objectives, interdisciplinary teams plan together for homework distribution, </a:t>
                      </a:r>
                      <a:r>
                        <a:rPr lang="en-US" sz="1600" kern="1200" dirty="0" err="1">
                          <a:solidFill>
                            <a:schemeClr val="tx1"/>
                          </a:solidFill>
                          <a:effectLst/>
                          <a:latin typeface="+mj-lt"/>
                          <a:ea typeface="Times New Roman"/>
                          <a:cs typeface="+mn-cs"/>
                        </a:rPr>
                        <a:t>etc</a:t>
                      </a:r>
                      <a:endParaRPr lang="en-US" sz="1600" kern="1200" dirty="0">
                        <a:solidFill>
                          <a:schemeClr val="tx1"/>
                        </a:solidFill>
                        <a:effectLst/>
                        <a:latin typeface="+mj-lt"/>
                        <a:ea typeface="Times New Roman"/>
                        <a:cs typeface="+mn-cs"/>
                      </a:endParaRPr>
                    </a:p>
                  </a:txBody>
                  <a:tcPr marL="68580" marR="68580" marT="0" marB="0" anchor="ctr"/>
                </a:tc>
              </a:tr>
              <a:tr h="41130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a:ea typeface="Times New Roman"/>
                        <a:cs typeface="+mn-cs"/>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181475" y="5342863"/>
            <a:ext cx="3733800" cy="13750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28%</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#4</a:t>
            </a:r>
            <a:endParaRPr lang="en-US" sz="6000" dirty="0"/>
          </a:p>
        </p:txBody>
      </p:sp>
    </p:spTree>
    <p:extLst>
      <p:ext uri="{BB962C8B-B14F-4D97-AF65-F5344CB8AC3E}">
        <p14:creationId xmlns:p14="http://schemas.microsoft.com/office/powerpoint/2010/main" val="262692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143408282"/>
              </p:ext>
            </p:extLst>
          </p:nvPr>
        </p:nvGraphicFramePr>
        <p:xfrm>
          <a:off x="1643173" y="2701734"/>
          <a:ext cx="8763000" cy="2301611"/>
        </p:xfrm>
        <a:graphic>
          <a:graphicData uri="http://schemas.openxmlformats.org/drawingml/2006/table">
            <a:tbl>
              <a:tblPr firstRow="1" bandRow="1">
                <a:tableStyleId>{327F97BB-C833-4FB7-BDE5-3F7075034690}</a:tableStyleId>
              </a:tblPr>
              <a:tblGrid>
                <a:gridCol w="2921000"/>
                <a:gridCol w="2835088"/>
                <a:gridCol w="3006912"/>
              </a:tblGrid>
              <a:tr h="323385">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509131">
                <a:tc>
                  <a:txBody>
                    <a:bodyPr/>
                    <a:lstStyle/>
                    <a:p>
                      <a:pPr marL="0" marR="0" algn="l">
                        <a:spcBef>
                          <a:spcPts val="0"/>
                        </a:spcBef>
                        <a:spcAft>
                          <a:spcPts val="0"/>
                        </a:spcAft>
                      </a:pPr>
                      <a:r>
                        <a:rPr lang="en-US" sz="2400" b="1" kern="1200" baseline="0" dirty="0" smtClean="0">
                          <a:solidFill>
                            <a:srgbClr val="C00000"/>
                          </a:solidFill>
                          <a:effectLst/>
                          <a:latin typeface="Arial"/>
                          <a:ea typeface="Times New Roman"/>
                          <a:cs typeface="+mn-cs"/>
                        </a:rPr>
                        <a:t>(Linguistic and) Nonlinguistic Representations</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Students should create graphic representations, models, mental pictures, drawings, pictographs, and participate in kinesthetic activity in order to assimilate knowledge.</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Visual tools and manipulatives, problem-solution organizers, spider webs, diagrams, concept maps, drawings, maps, sketch to stretch, K.I.M., etc.</a:t>
                      </a:r>
                    </a:p>
                  </a:txBody>
                  <a:tcPr marL="68580" marR="68580" marT="0" marB="0" anchor="ctr"/>
                </a:tc>
              </a:tr>
              <a:tr h="377283">
                <a:tc gridSpan="3">
                  <a:txBody>
                    <a:bodyPr/>
                    <a:lstStyle/>
                    <a:p>
                      <a:pPr marL="0" marR="0" algn="l">
                        <a:spcBef>
                          <a:spcPts val="0"/>
                        </a:spcBef>
                        <a:spcAft>
                          <a:spcPts val="0"/>
                        </a:spcAft>
                      </a:pPr>
                      <a:endParaRPr lang="en-US" sz="28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114800" y="5027468"/>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27%</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#5</a:t>
            </a:r>
            <a:endParaRPr lang="en-US" sz="6000" dirty="0"/>
          </a:p>
        </p:txBody>
      </p:sp>
      <p:pic>
        <p:nvPicPr>
          <p:cNvPr id="1026" name="Picture 2" descr="mage result for array method of multiplic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3980" y="-5726"/>
            <a:ext cx="4092497" cy="3065422"/>
          </a:xfrm>
          <a:prstGeom prst="rect">
            <a:avLst/>
          </a:prstGeom>
        </p:spPr>
        <p:style>
          <a:lnRef idx="0">
            <a:schemeClr val="accent5"/>
          </a:lnRef>
          <a:fillRef idx="3">
            <a:schemeClr val="accent5"/>
          </a:fillRef>
          <a:effectRef idx="3">
            <a:schemeClr val="accent5"/>
          </a:effectRef>
          <a:fontRef idx="minor">
            <a:schemeClr val="lt1"/>
          </a:fontRef>
        </p:style>
      </p:pic>
      <p:pic>
        <p:nvPicPr>
          <p:cNvPr id="1028" name="Picture 4" descr="https://musingsofamathteacher.files.wordpress.com/2013/04/x-method-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762500" cy="2857500"/>
          </a:xfrm>
          <a:prstGeom prst="rect">
            <a:avLst/>
          </a:prstGeom>
        </p:spPr>
        <p:style>
          <a:lnRef idx="0">
            <a:schemeClr val="accent5"/>
          </a:lnRef>
          <a:fillRef idx="3">
            <a:schemeClr val="accent5"/>
          </a:fillRef>
          <a:effectRef idx="3">
            <a:schemeClr val="accent5"/>
          </a:effectRef>
          <a:fontRef idx="minor">
            <a:schemeClr val="lt1"/>
          </a:fontRef>
        </p:style>
      </p:pic>
    </p:spTree>
    <p:extLst>
      <p:ext uri="{BB962C8B-B14F-4D97-AF65-F5344CB8AC3E}">
        <p14:creationId xmlns:p14="http://schemas.microsoft.com/office/powerpoint/2010/main" val="198543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981201"/>
            <a:ext cx="8743950" cy="3200400"/>
          </a:xfrm>
        </p:spPr>
        <p:txBody>
          <a:bodyPr/>
          <a:lstStyle/>
          <a:p>
            <a:pPr marL="0" indent="0">
              <a:buNone/>
            </a:pPr>
            <a:r>
              <a:rPr lang="en-US" b="1" dirty="0" smtClean="0">
                <a:latin typeface="Arial" pitchFamily="34" charset="0"/>
                <a:cs typeface="Arial" pitchFamily="34" charset="0"/>
              </a:rPr>
              <a:t>High Yield Instructional Strategies</a:t>
            </a:r>
          </a:p>
          <a:p>
            <a:pPr marL="0" indent="0">
              <a:buNone/>
            </a:pPr>
            <a:endParaRPr lang="en-US" b="1" dirty="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smtClean="0">
              <a:latin typeface="Arial" pitchFamily="34" charset="0"/>
              <a:cs typeface="Arial" pitchFamily="34" charset="0"/>
            </a:endParaRPr>
          </a:p>
          <a:p>
            <a:pPr marL="0" indent="0">
              <a:buNone/>
            </a:pPr>
            <a:endParaRPr lang="en-US" b="1"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FEF99C5B-827C-4AB8-AD77-9BE20A7FDDF2}" type="slidenum">
              <a:rPr lang="en-US" smtClean="0"/>
              <a:pPr/>
              <a:t>9</a:t>
            </a:fld>
            <a:endParaRPr lang="en-US"/>
          </a:p>
        </p:txBody>
      </p:sp>
      <p:graphicFrame>
        <p:nvGraphicFramePr>
          <p:cNvPr id="7" name="Table 6"/>
          <p:cNvGraphicFramePr>
            <a:graphicFrameLocks noGrp="1"/>
          </p:cNvGraphicFramePr>
          <p:nvPr>
            <p:extLst/>
          </p:nvPr>
        </p:nvGraphicFramePr>
        <p:xfrm>
          <a:off x="1662223" y="2667000"/>
          <a:ext cx="8763000" cy="2761458"/>
        </p:xfrm>
        <a:graphic>
          <a:graphicData uri="http://schemas.openxmlformats.org/drawingml/2006/table">
            <a:tbl>
              <a:tblPr firstRow="1" bandRow="1">
                <a:tableStyleId>{327F97BB-C833-4FB7-BDE5-3F7075034690}</a:tableStyleId>
              </a:tblPr>
              <a:tblGrid>
                <a:gridCol w="2286000"/>
                <a:gridCol w="2895600"/>
                <a:gridCol w="3581400"/>
              </a:tblGrid>
              <a:tr h="357333">
                <a:tc>
                  <a:txBody>
                    <a:bodyPr/>
                    <a:lstStyle/>
                    <a:p>
                      <a:r>
                        <a:rPr lang="en-US" sz="1800" b="1" kern="1200" dirty="0" smtClean="0">
                          <a:solidFill>
                            <a:srgbClr val="C00000"/>
                          </a:solidFill>
                          <a:latin typeface="+mj-lt"/>
                          <a:ea typeface="+mn-ea"/>
                          <a:cs typeface="+mn-cs"/>
                        </a:rPr>
                        <a:t>High Yield Strategy</a:t>
                      </a:r>
                      <a:endParaRPr lang="en-US" sz="1800" b="1" kern="1200" dirty="0">
                        <a:solidFill>
                          <a:srgbClr val="C00000"/>
                        </a:solidFill>
                        <a:latin typeface="+mj-lt"/>
                        <a:ea typeface="+mn-ea"/>
                        <a:cs typeface="+mn-cs"/>
                      </a:endParaRPr>
                    </a:p>
                  </a:txBody>
                  <a:tcPr/>
                </a:tc>
                <a:tc>
                  <a:txBody>
                    <a:bodyPr/>
                    <a:lstStyle/>
                    <a:p>
                      <a:r>
                        <a:rPr lang="en-US" dirty="0" smtClean="0">
                          <a:solidFill>
                            <a:schemeClr val="tx1"/>
                          </a:solidFill>
                          <a:latin typeface="+mj-lt"/>
                        </a:rPr>
                        <a:t>Research Says</a:t>
                      </a:r>
                      <a:endParaRPr lang="en-US" dirty="0">
                        <a:solidFill>
                          <a:schemeClr val="tx1"/>
                        </a:solidFill>
                        <a:latin typeface="+mj-lt"/>
                      </a:endParaRPr>
                    </a:p>
                  </a:txBody>
                  <a:tcPr/>
                </a:tc>
                <a:tc>
                  <a:txBody>
                    <a:bodyPr/>
                    <a:lstStyle/>
                    <a:p>
                      <a:r>
                        <a:rPr lang="en-US" dirty="0" smtClean="0">
                          <a:solidFill>
                            <a:schemeClr val="tx1"/>
                          </a:solidFill>
                          <a:latin typeface="+mj-lt"/>
                        </a:rPr>
                        <a:t>Examples</a:t>
                      </a:r>
                      <a:endParaRPr lang="en-US" dirty="0">
                        <a:solidFill>
                          <a:schemeClr val="tx1"/>
                        </a:solidFill>
                        <a:latin typeface="+mj-lt"/>
                      </a:endParaRPr>
                    </a:p>
                  </a:txBody>
                  <a:tcPr/>
                </a:tc>
              </a:tr>
              <a:tr h="1968978">
                <a:tc>
                  <a:txBody>
                    <a:bodyPr/>
                    <a:lstStyle/>
                    <a:p>
                      <a:pPr marL="0" marR="0" algn="l">
                        <a:spcBef>
                          <a:spcPts val="0"/>
                        </a:spcBef>
                        <a:spcAft>
                          <a:spcPts val="0"/>
                        </a:spcAft>
                      </a:pPr>
                      <a:r>
                        <a:rPr lang="en-US" sz="2400" b="1" kern="1200" baseline="0" dirty="0">
                          <a:solidFill>
                            <a:srgbClr val="C00000"/>
                          </a:solidFill>
                          <a:effectLst/>
                          <a:latin typeface="Arial"/>
                          <a:ea typeface="Times New Roman"/>
                          <a:cs typeface="+mn-cs"/>
                        </a:rPr>
                        <a:t>Cooperative </a:t>
                      </a:r>
                      <a:r>
                        <a:rPr lang="en-US" sz="2400" b="1" kern="1200" baseline="0" dirty="0" smtClean="0">
                          <a:solidFill>
                            <a:srgbClr val="C00000"/>
                          </a:solidFill>
                          <a:effectLst/>
                          <a:latin typeface="Arial"/>
                          <a:ea typeface="Times New Roman"/>
                          <a:cs typeface="+mn-cs"/>
                        </a:rPr>
                        <a:t>Learning</a:t>
                      </a:r>
                      <a:endParaRPr lang="en-US" sz="2400" b="1" kern="1200" baseline="0" dirty="0">
                        <a:solidFill>
                          <a:srgbClr val="C00000"/>
                        </a:solidFill>
                        <a:effectLst/>
                        <a:latin typeface="Arial"/>
                        <a:ea typeface="Times New Roman"/>
                        <a:cs typeface="+mn-cs"/>
                      </a:endParaRP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Teachers should limit use of ability groups, keep groups small, apply strategy consistently and systematically but not overuse.</a:t>
                      </a:r>
                    </a:p>
                  </a:txBody>
                  <a:tcPr marL="68580" marR="68580" marT="0" marB="0" anchor="ctr"/>
                </a:tc>
                <a:tc>
                  <a:txBody>
                    <a:bodyPr/>
                    <a:lstStyle/>
                    <a:p>
                      <a:pPr marL="0" marR="0" algn="l">
                        <a:spcBef>
                          <a:spcPts val="0"/>
                        </a:spcBef>
                        <a:spcAft>
                          <a:spcPts val="0"/>
                        </a:spcAft>
                      </a:pPr>
                      <a:r>
                        <a:rPr lang="en-US" sz="1600" kern="1200" dirty="0">
                          <a:solidFill>
                            <a:schemeClr val="tx1"/>
                          </a:solidFill>
                          <a:effectLst/>
                          <a:latin typeface="+mj-lt"/>
                          <a:ea typeface="Times New Roman"/>
                          <a:cs typeface="+mn-cs"/>
                        </a:rPr>
                        <a:t>Integrate content and language through group engagement, reader’s theatre, pass the pencil, circle of friends, cube it, radio reading, shared reading and writing, plays, science projects, debates, jigsaw, group reports, choral reading, affinity, etc.</a:t>
                      </a:r>
                    </a:p>
                  </a:txBody>
                  <a:tcPr marL="68580" marR="68580" marT="0" marB="0" anchor="ctr"/>
                </a:tc>
              </a:tr>
              <a:tr h="416888">
                <a:tc gridSpan="3">
                  <a:txBody>
                    <a:bodyPr/>
                    <a:lstStyle/>
                    <a:p>
                      <a:pPr marL="0" marR="0" algn="l">
                        <a:spcBef>
                          <a:spcPts val="0"/>
                        </a:spcBef>
                        <a:spcAft>
                          <a:spcPts val="0"/>
                        </a:spcAft>
                      </a:pPr>
                      <a:endParaRPr lang="en-US" sz="2800" dirty="0">
                        <a:solidFill>
                          <a:schemeClr val="tx1"/>
                        </a:solidFill>
                        <a:effectLst/>
                        <a:latin typeface="+mj-lt"/>
                        <a:ea typeface="Times New Roman"/>
                      </a:endParaRPr>
                    </a:p>
                  </a:txBody>
                  <a:tcPr marL="68580" marR="68580" marT="0" marB="0"/>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c hMerge="1">
                  <a:txBody>
                    <a:bodyPr/>
                    <a:lstStyle/>
                    <a:p>
                      <a:pPr marL="0" marR="0">
                        <a:spcBef>
                          <a:spcPts val="0"/>
                        </a:spcBef>
                        <a:spcAft>
                          <a:spcPts val="0"/>
                        </a:spcAft>
                      </a:pPr>
                      <a:endParaRPr lang="en-US" sz="1000" dirty="0">
                        <a:solidFill>
                          <a:schemeClr val="tx1"/>
                        </a:solidFill>
                        <a:effectLst/>
                        <a:latin typeface="+mj-lt"/>
                        <a:ea typeface="Times New Roman"/>
                      </a:endParaRPr>
                    </a:p>
                  </a:txBody>
                  <a:tcPr marL="68580" marR="68580" marT="0" marB="0" anchor="ctr"/>
                </a:tc>
              </a:tr>
            </a:tbl>
          </a:graphicData>
        </a:graphic>
      </p:graphicFrame>
      <p:sp>
        <p:nvSpPr>
          <p:cNvPr id="9" name="Up Arrow 8"/>
          <p:cNvSpPr/>
          <p:nvPr/>
        </p:nvSpPr>
        <p:spPr>
          <a:xfrm>
            <a:off x="4038600" y="5181602"/>
            <a:ext cx="3733800" cy="1527469"/>
          </a:xfrm>
          <a:prstGeom prst="upArrow">
            <a:avLst/>
          </a:prstGeom>
          <a:solidFill>
            <a:srgbClr val="9E891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Yields</a:t>
            </a:r>
          </a:p>
          <a:p>
            <a:pPr algn="ctr"/>
            <a:r>
              <a:rPr lang="en-US" sz="3600" b="1" dirty="0">
                <a:solidFill>
                  <a:schemeClr val="tx1"/>
                </a:solidFill>
                <a:latin typeface="+mj-lt"/>
              </a:rPr>
              <a:t>23%</a:t>
            </a:r>
            <a:r>
              <a:rPr lang="en-US" sz="2800" b="1" dirty="0">
                <a:solidFill>
                  <a:schemeClr val="tx1"/>
                </a:solidFill>
                <a:latin typeface="+mj-lt"/>
              </a:rPr>
              <a:t/>
            </a:r>
            <a:br>
              <a:rPr lang="en-US" sz="2800" b="1" dirty="0">
                <a:solidFill>
                  <a:schemeClr val="tx1"/>
                </a:solidFill>
                <a:latin typeface="+mj-lt"/>
              </a:rPr>
            </a:br>
            <a:r>
              <a:rPr lang="en-US" dirty="0">
                <a:solidFill>
                  <a:schemeClr val="tx1"/>
                </a:solidFill>
                <a:latin typeface="+mj-lt"/>
              </a:rPr>
              <a:t>Increase!</a:t>
            </a:r>
          </a:p>
        </p:txBody>
      </p:sp>
      <p:sp>
        <p:nvSpPr>
          <p:cNvPr id="10" name="TextBox 9"/>
          <p:cNvSpPr txBox="1"/>
          <p:nvPr/>
        </p:nvSpPr>
        <p:spPr>
          <a:xfrm>
            <a:off x="719087" y="384802"/>
            <a:ext cx="957313" cy="1015663"/>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sz="6000" dirty="0" smtClean="0"/>
              <a:t>#6</a:t>
            </a:r>
            <a:endParaRPr lang="en-US" sz="6000" dirty="0"/>
          </a:p>
        </p:txBody>
      </p:sp>
    </p:spTree>
    <p:extLst>
      <p:ext uri="{BB962C8B-B14F-4D97-AF65-F5344CB8AC3E}">
        <p14:creationId xmlns:p14="http://schemas.microsoft.com/office/powerpoint/2010/main" val="1392740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1192</TotalTime>
  <Words>2917</Words>
  <Application>Microsoft Macintosh PowerPoint</Application>
  <PresentationFormat>Widescreen</PresentationFormat>
  <Paragraphs>446</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Calibri</vt:lpstr>
      <vt:lpstr>Calibri Light</vt:lpstr>
      <vt:lpstr>ＭＳ Ｐゴシック</vt:lpstr>
      <vt:lpstr>Times New Roman</vt:lpstr>
      <vt:lpstr>Wingdings</vt:lpstr>
      <vt:lpstr>Arial</vt:lpstr>
      <vt:lpstr>Office Theme</vt:lpstr>
      <vt:lpstr>Effective Teaching Practices in Mathematics</vt:lpstr>
      <vt:lpstr>Effective Teaching Practices in Mathematics</vt:lpstr>
      <vt:lpstr>Marzano’s High-Yield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Effective Mathematics Teaching Practices</vt:lpstr>
      <vt:lpstr>ESTABLISH MATHEMATICS GOALS TO FOCUS LEARNING.</vt:lpstr>
      <vt:lpstr>IMPLEMENT TASKS THAT PROMOTE REASONING AND PROBLEM SOLVING.</vt:lpstr>
      <vt:lpstr>USE AND CONNECT MATHEMATICAL REPRESENTATIONS.</vt:lpstr>
      <vt:lpstr>FACILITATE MEANINGFUL MATHEMATICAL DISCOURSE.  </vt:lpstr>
      <vt:lpstr>POSE PURPOSEFUL QUESTIONS.</vt:lpstr>
      <vt:lpstr>BUILD PROCEDURAL FLUENCY FROM CONCEPTUAL UNDERSTANDING.</vt:lpstr>
      <vt:lpstr>SUPPORT PRODUCTIVE STRUGGLE IN LEARNING MATHEMATICS.  </vt:lpstr>
      <vt:lpstr>ELICIT AND USE EVIDENCE OF STUDENT THINKING.  </vt:lpstr>
      <vt:lpstr>Effective Mathematics Teaching Practices</vt:lpstr>
      <vt:lpstr>PowerPoint Presentation</vt:lpstr>
      <vt:lpstr>PowerPoint Presentation</vt:lpstr>
      <vt:lpstr>Effective Mathematics Teaching Practices</vt:lpstr>
      <vt:lpstr>PowerPoint Presentation</vt:lpstr>
      <vt:lpstr>Effective Mathematics Teaching Practices</vt:lpstr>
      <vt:lpstr>Effective Mathematics Teaching Practices</vt:lpstr>
      <vt:lpstr>PowerPoint Presentation</vt:lpstr>
      <vt:lpstr>For the second hour of this module: </vt:lpstr>
      <vt:lpstr>Module 21 Assignment to be Uploaded</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Roddy, Mark</cp:lastModifiedBy>
  <cp:revision>97</cp:revision>
  <dcterms:created xsi:type="dcterms:W3CDTF">2016-01-18T18:13:43Z</dcterms:created>
  <dcterms:modified xsi:type="dcterms:W3CDTF">2018-02-21T20:43:56Z</dcterms:modified>
</cp:coreProperties>
</file>